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7"/>
  </p:notesMasterIdLst>
  <p:handoutMasterIdLst>
    <p:handoutMasterId r:id="rId58"/>
  </p:handoutMasterIdLst>
  <p:sldIdLst>
    <p:sldId id="371" r:id="rId5"/>
    <p:sldId id="408" r:id="rId6"/>
    <p:sldId id="409" r:id="rId7"/>
    <p:sldId id="410" r:id="rId8"/>
    <p:sldId id="412" r:id="rId9"/>
    <p:sldId id="413" r:id="rId10"/>
    <p:sldId id="414" r:id="rId11"/>
    <p:sldId id="415" r:id="rId12"/>
    <p:sldId id="439" r:id="rId13"/>
    <p:sldId id="418" r:id="rId14"/>
    <p:sldId id="435" r:id="rId15"/>
    <p:sldId id="436" r:id="rId16"/>
    <p:sldId id="437" r:id="rId17"/>
    <p:sldId id="438" r:id="rId18"/>
    <p:sldId id="416" r:id="rId19"/>
    <p:sldId id="440" r:id="rId20"/>
    <p:sldId id="419" r:id="rId21"/>
    <p:sldId id="420" r:id="rId22"/>
    <p:sldId id="429" r:id="rId23"/>
    <p:sldId id="402" r:id="rId24"/>
    <p:sldId id="405" r:id="rId25"/>
    <p:sldId id="422" r:id="rId26"/>
    <p:sldId id="432" r:id="rId27"/>
    <p:sldId id="423" r:id="rId28"/>
    <p:sldId id="426" r:id="rId29"/>
    <p:sldId id="427" r:id="rId30"/>
    <p:sldId id="428" r:id="rId31"/>
    <p:sldId id="431" r:id="rId32"/>
    <p:sldId id="444" r:id="rId33"/>
    <p:sldId id="445" r:id="rId34"/>
    <p:sldId id="448" r:id="rId35"/>
    <p:sldId id="446" r:id="rId36"/>
    <p:sldId id="447" r:id="rId37"/>
    <p:sldId id="346" r:id="rId38"/>
    <p:sldId id="382" r:id="rId39"/>
    <p:sldId id="348" r:id="rId40"/>
    <p:sldId id="349" r:id="rId41"/>
    <p:sldId id="383" r:id="rId42"/>
    <p:sldId id="380" r:id="rId43"/>
    <p:sldId id="351" r:id="rId44"/>
    <p:sldId id="384" r:id="rId45"/>
    <p:sldId id="354" r:id="rId46"/>
    <p:sldId id="355" r:id="rId47"/>
    <p:sldId id="356" r:id="rId48"/>
    <p:sldId id="357" r:id="rId49"/>
    <p:sldId id="358" r:id="rId50"/>
    <p:sldId id="359" r:id="rId51"/>
    <p:sldId id="360" r:id="rId52"/>
    <p:sldId id="361" r:id="rId53"/>
    <p:sldId id="362" r:id="rId54"/>
    <p:sldId id="369" r:id="rId55"/>
    <p:sldId id="370" r:id="rId56"/>
  </p:sldIdLst>
  <p:sldSz cx="9144000" cy="6858000" type="screen4x3"/>
  <p:notesSz cx="7315200" cy="9601200"/>
  <p:defaultTex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00FF"/>
    <a:srgbClr val="FF7C80"/>
    <a:srgbClr val="FFCCCC"/>
    <a:srgbClr val="EAEAEA"/>
    <a:srgbClr val="CCECFF"/>
    <a:srgbClr val="FFFFCC"/>
    <a:srgbClr val="000066"/>
    <a:srgbClr val="CCFFCC"/>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3BE1C4-BFB3-4CFF-89EE-51C06E3022E9}" v="4" dt="2025-11-30T11:04:35.171"/>
    <p1510:client id="{FAA717E4-6B56-4BDD-BB3D-27F29406934E}" v="1" dt="2025-11-30T11:09:02.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7" autoAdjust="0"/>
    <p:restoredTop sz="97036" autoAdjust="0"/>
  </p:normalViewPr>
  <p:slideViewPr>
    <p:cSldViewPr>
      <p:cViewPr varScale="1">
        <p:scale>
          <a:sx n="125" d="100"/>
          <a:sy n="125" d="100"/>
        </p:scale>
        <p:origin x="330" y="102"/>
      </p:cViewPr>
      <p:guideLst>
        <p:guide orient="horz" pos="2160"/>
        <p:guide pos="2880"/>
      </p:guideLst>
    </p:cSldViewPr>
  </p:slideViewPr>
  <p:outlineViewPr>
    <p:cViewPr>
      <p:scale>
        <a:sx n="33" d="100"/>
        <a:sy n="33" d="100"/>
      </p:scale>
      <p:origin x="0" y="3684"/>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8" d="100"/>
          <a:sy n="88" d="100"/>
        </p:scale>
        <p:origin x="-2220" y="-102"/>
      </p:cViewPr>
      <p:guideLst>
        <p:guide orient="horz" pos="3024"/>
        <p:guide pos="230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rt Jensen" userId="536d7847-4321-45c6-997a-4b9f60543789" providerId="ADAL" clId="{E17C5AF6-11E3-421A-B6F2-416B0C981305}"/>
    <pc:docChg chg="addSld delSld modSld modNotesMaster modHandout">
      <pc:chgData name="Kurt Jensen" userId="536d7847-4321-45c6-997a-4b9f60543789" providerId="ADAL" clId="{E17C5AF6-11E3-421A-B6F2-416B0C981305}" dt="2025-11-30T11:09:02.930" v="26"/>
      <pc:docMkLst>
        <pc:docMk/>
      </pc:docMkLst>
      <pc:sldChg chg="modNotes">
        <pc:chgData name="Kurt Jensen" userId="536d7847-4321-45c6-997a-4b9f60543789" providerId="ADAL" clId="{E17C5AF6-11E3-421A-B6F2-416B0C981305}" dt="2025-11-30T11:09:02.930" v="26"/>
        <pc:sldMkLst>
          <pc:docMk/>
          <pc:sldMk cId="0" sldId="346"/>
        </pc:sldMkLst>
      </pc:sldChg>
      <pc:sldChg chg="addSp delSp modSp">
        <pc:chgData name="Kurt Jensen" userId="536d7847-4321-45c6-997a-4b9f60543789" providerId="ADAL" clId="{E17C5AF6-11E3-421A-B6F2-416B0C981305}" dt="2025-11-30T11:04:35.171" v="25" actId="478"/>
        <pc:sldMkLst>
          <pc:docMk/>
          <pc:sldMk cId="0" sldId="359"/>
        </pc:sldMkLst>
        <pc:spChg chg="del mod">
          <ac:chgData name="Kurt Jensen" userId="536d7847-4321-45c6-997a-4b9f60543789" providerId="ADAL" clId="{E17C5AF6-11E3-421A-B6F2-416B0C981305}" dt="2025-11-30T11:04:35.171" v="25" actId="478"/>
          <ac:spMkLst>
            <pc:docMk/>
            <pc:sldMk cId="0" sldId="359"/>
            <ac:spMk id="32769" creationId="{00000000-0000-0000-0000-000000000000}"/>
          </ac:spMkLst>
        </pc:spChg>
        <pc:picChg chg="add del">
          <ac:chgData name="Kurt Jensen" userId="536d7847-4321-45c6-997a-4b9f60543789" providerId="ADAL" clId="{E17C5AF6-11E3-421A-B6F2-416B0C981305}" dt="2025-11-30T11:04:25.607" v="23" actId="478"/>
          <ac:picMkLst>
            <pc:docMk/>
            <pc:sldMk cId="0" sldId="359"/>
            <ac:picMk id="32770" creationId="{00000000-0000-0000-0000-000000000000}"/>
          </ac:picMkLst>
        </pc:picChg>
      </pc:sldChg>
      <pc:sldChg chg="modNotes">
        <pc:chgData name="Kurt Jensen" userId="536d7847-4321-45c6-997a-4b9f60543789" providerId="ADAL" clId="{E17C5AF6-11E3-421A-B6F2-416B0C981305}" dt="2025-11-30T11:09:02.930" v="26"/>
        <pc:sldMkLst>
          <pc:docMk/>
          <pc:sldMk cId="282425735" sldId="382"/>
        </pc:sldMkLst>
      </pc:sldChg>
      <pc:sldChg chg="modNotes">
        <pc:chgData name="Kurt Jensen" userId="536d7847-4321-45c6-997a-4b9f60543789" providerId="ADAL" clId="{E17C5AF6-11E3-421A-B6F2-416B0C981305}" dt="2025-11-30T11:09:02.930" v="26"/>
        <pc:sldMkLst>
          <pc:docMk/>
          <pc:sldMk cId="632963204" sldId="383"/>
        </pc:sldMkLst>
      </pc:sldChg>
      <pc:sldChg chg="modNotes">
        <pc:chgData name="Kurt Jensen" userId="536d7847-4321-45c6-997a-4b9f60543789" providerId="ADAL" clId="{E17C5AF6-11E3-421A-B6F2-416B0C981305}" dt="2025-11-30T11:09:02.930" v="26"/>
        <pc:sldMkLst>
          <pc:docMk/>
          <pc:sldMk cId="1994498854" sldId="402"/>
        </pc:sldMkLst>
      </pc:sldChg>
      <pc:sldChg chg="modNotes">
        <pc:chgData name="Kurt Jensen" userId="536d7847-4321-45c6-997a-4b9f60543789" providerId="ADAL" clId="{E17C5AF6-11E3-421A-B6F2-416B0C981305}" dt="2025-11-30T11:09:02.930" v="26"/>
        <pc:sldMkLst>
          <pc:docMk/>
          <pc:sldMk cId="2319319522" sldId="405"/>
        </pc:sldMkLst>
      </pc:sldChg>
      <pc:sldChg chg="modNotes">
        <pc:chgData name="Kurt Jensen" userId="536d7847-4321-45c6-997a-4b9f60543789" providerId="ADAL" clId="{E17C5AF6-11E3-421A-B6F2-416B0C981305}" dt="2025-11-30T11:09:02.930" v="26"/>
        <pc:sldMkLst>
          <pc:docMk/>
          <pc:sldMk cId="1483431802" sldId="408"/>
        </pc:sldMkLst>
      </pc:sldChg>
      <pc:sldChg chg="modNotes">
        <pc:chgData name="Kurt Jensen" userId="536d7847-4321-45c6-997a-4b9f60543789" providerId="ADAL" clId="{E17C5AF6-11E3-421A-B6F2-416B0C981305}" dt="2025-11-30T11:09:02.930" v="26"/>
        <pc:sldMkLst>
          <pc:docMk/>
          <pc:sldMk cId="2335470684" sldId="409"/>
        </pc:sldMkLst>
      </pc:sldChg>
      <pc:sldChg chg="modNotes">
        <pc:chgData name="Kurt Jensen" userId="536d7847-4321-45c6-997a-4b9f60543789" providerId="ADAL" clId="{E17C5AF6-11E3-421A-B6F2-416B0C981305}" dt="2025-11-30T11:09:02.930" v="26"/>
        <pc:sldMkLst>
          <pc:docMk/>
          <pc:sldMk cId="2947075316" sldId="410"/>
        </pc:sldMkLst>
      </pc:sldChg>
      <pc:sldChg chg="modNotes">
        <pc:chgData name="Kurt Jensen" userId="536d7847-4321-45c6-997a-4b9f60543789" providerId="ADAL" clId="{E17C5AF6-11E3-421A-B6F2-416B0C981305}" dt="2025-11-30T11:09:02.930" v="26"/>
        <pc:sldMkLst>
          <pc:docMk/>
          <pc:sldMk cId="261936066" sldId="412"/>
        </pc:sldMkLst>
      </pc:sldChg>
      <pc:sldChg chg="modNotes">
        <pc:chgData name="Kurt Jensen" userId="536d7847-4321-45c6-997a-4b9f60543789" providerId="ADAL" clId="{E17C5AF6-11E3-421A-B6F2-416B0C981305}" dt="2025-11-30T11:09:02.930" v="26"/>
        <pc:sldMkLst>
          <pc:docMk/>
          <pc:sldMk cId="4288138751" sldId="413"/>
        </pc:sldMkLst>
      </pc:sldChg>
      <pc:sldChg chg="modNotes">
        <pc:chgData name="Kurt Jensen" userId="536d7847-4321-45c6-997a-4b9f60543789" providerId="ADAL" clId="{E17C5AF6-11E3-421A-B6F2-416B0C981305}" dt="2025-11-30T11:09:02.930" v="26"/>
        <pc:sldMkLst>
          <pc:docMk/>
          <pc:sldMk cId="3099407308" sldId="414"/>
        </pc:sldMkLst>
      </pc:sldChg>
      <pc:sldChg chg="modNotes">
        <pc:chgData name="Kurt Jensen" userId="536d7847-4321-45c6-997a-4b9f60543789" providerId="ADAL" clId="{E17C5AF6-11E3-421A-B6F2-416B0C981305}" dt="2025-11-30T11:09:02.930" v="26"/>
        <pc:sldMkLst>
          <pc:docMk/>
          <pc:sldMk cId="85490922" sldId="415"/>
        </pc:sldMkLst>
      </pc:sldChg>
      <pc:sldChg chg="modNotes">
        <pc:chgData name="Kurt Jensen" userId="536d7847-4321-45c6-997a-4b9f60543789" providerId="ADAL" clId="{E17C5AF6-11E3-421A-B6F2-416B0C981305}" dt="2025-11-30T11:09:02.930" v="26"/>
        <pc:sldMkLst>
          <pc:docMk/>
          <pc:sldMk cId="2078388721" sldId="416"/>
        </pc:sldMkLst>
      </pc:sldChg>
      <pc:sldChg chg="modNotes">
        <pc:chgData name="Kurt Jensen" userId="536d7847-4321-45c6-997a-4b9f60543789" providerId="ADAL" clId="{E17C5AF6-11E3-421A-B6F2-416B0C981305}" dt="2025-11-30T11:09:02.930" v="26"/>
        <pc:sldMkLst>
          <pc:docMk/>
          <pc:sldMk cId="3831300063" sldId="418"/>
        </pc:sldMkLst>
      </pc:sldChg>
      <pc:sldChg chg="modNotes">
        <pc:chgData name="Kurt Jensen" userId="536d7847-4321-45c6-997a-4b9f60543789" providerId="ADAL" clId="{E17C5AF6-11E3-421A-B6F2-416B0C981305}" dt="2025-11-30T11:09:02.930" v="26"/>
        <pc:sldMkLst>
          <pc:docMk/>
          <pc:sldMk cId="2126328717" sldId="419"/>
        </pc:sldMkLst>
      </pc:sldChg>
      <pc:sldChg chg="modNotes">
        <pc:chgData name="Kurt Jensen" userId="536d7847-4321-45c6-997a-4b9f60543789" providerId="ADAL" clId="{E17C5AF6-11E3-421A-B6F2-416B0C981305}" dt="2025-11-30T11:09:02.930" v="26"/>
        <pc:sldMkLst>
          <pc:docMk/>
          <pc:sldMk cId="3564942890" sldId="420"/>
        </pc:sldMkLst>
      </pc:sldChg>
      <pc:sldChg chg="modNotes">
        <pc:chgData name="Kurt Jensen" userId="536d7847-4321-45c6-997a-4b9f60543789" providerId="ADAL" clId="{E17C5AF6-11E3-421A-B6F2-416B0C981305}" dt="2025-11-30T11:09:02.930" v="26"/>
        <pc:sldMkLst>
          <pc:docMk/>
          <pc:sldMk cId="2034899705" sldId="422"/>
        </pc:sldMkLst>
      </pc:sldChg>
      <pc:sldChg chg="modNotes">
        <pc:chgData name="Kurt Jensen" userId="536d7847-4321-45c6-997a-4b9f60543789" providerId="ADAL" clId="{E17C5AF6-11E3-421A-B6F2-416B0C981305}" dt="2025-11-30T11:09:02.930" v="26"/>
        <pc:sldMkLst>
          <pc:docMk/>
          <pc:sldMk cId="2543933034" sldId="423"/>
        </pc:sldMkLst>
      </pc:sldChg>
      <pc:sldChg chg="modNotes">
        <pc:chgData name="Kurt Jensen" userId="536d7847-4321-45c6-997a-4b9f60543789" providerId="ADAL" clId="{E17C5AF6-11E3-421A-B6F2-416B0C981305}" dt="2025-11-30T11:09:02.930" v="26"/>
        <pc:sldMkLst>
          <pc:docMk/>
          <pc:sldMk cId="2230130463" sldId="426"/>
        </pc:sldMkLst>
      </pc:sldChg>
      <pc:sldChg chg="modNotes">
        <pc:chgData name="Kurt Jensen" userId="536d7847-4321-45c6-997a-4b9f60543789" providerId="ADAL" clId="{E17C5AF6-11E3-421A-B6F2-416B0C981305}" dt="2025-11-30T11:09:02.930" v="26"/>
        <pc:sldMkLst>
          <pc:docMk/>
          <pc:sldMk cId="2511133182" sldId="427"/>
        </pc:sldMkLst>
      </pc:sldChg>
      <pc:sldChg chg="modNotes">
        <pc:chgData name="Kurt Jensen" userId="536d7847-4321-45c6-997a-4b9f60543789" providerId="ADAL" clId="{E17C5AF6-11E3-421A-B6F2-416B0C981305}" dt="2025-11-30T11:09:02.930" v="26"/>
        <pc:sldMkLst>
          <pc:docMk/>
          <pc:sldMk cId="297349899" sldId="428"/>
        </pc:sldMkLst>
      </pc:sldChg>
      <pc:sldChg chg="modSp mod modNotes">
        <pc:chgData name="Kurt Jensen" userId="536d7847-4321-45c6-997a-4b9f60543789" providerId="ADAL" clId="{E17C5AF6-11E3-421A-B6F2-416B0C981305}" dt="2025-11-30T11:09:02.930" v="26"/>
        <pc:sldMkLst>
          <pc:docMk/>
          <pc:sldMk cId="3211131345" sldId="429"/>
        </pc:sldMkLst>
        <pc:spChg chg="mod">
          <ac:chgData name="Kurt Jensen" userId="536d7847-4321-45c6-997a-4b9f60543789" providerId="ADAL" clId="{E17C5AF6-11E3-421A-B6F2-416B0C981305}" dt="2025-11-27T15:35:00.880" v="0" actId="20577"/>
          <ac:spMkLst>
            <pc:docMk/>
            <pc:sldMk cId="3211131345" sldId="429"/>
            <ac:spMk id="7" creationId="{00000000-0000-0000-0000-000000000000}"/>
          </ac:spMkLst>
        </pc:spChg>
      </pc:sldChg>
      <pc:sldChg chg="modNotes">
        <pc:chgData name="Kurt Jensen" userId="536d7847-4321-45c6-997a-4b9f60543789" providerId="ADAL" clId="{E17C5AF6-11E3-421A-B6F2-416B0C981305}" dt="2025-11-30T11:09:02.930" v="26"/>
        <pc:sldMkLst>
          <pc:docMk/>
          <pc:sldMk cId="3836869823" sldId="431"/>
        </pc:sldMkLst>
      </pc:sldChg>
      <pc:sldChg chg="modNotes">
        <pc:chgData name="Kurt Jensen" userId="536d7847-4321-45c6-997a-4b9f60543789" providerId="ADAL" clId="{E17C5AF6-11E3-421A-B6F2-416B0C981305}" dt="2025-11-30T11:09:02.930" v="26"/>
        <pc:sldMkLst>
          <pc:docMk/>
          <pc:sldMk cId="2918141317" sldId="432"/>
        </pc:sldMkLst>
      </pc:sldChg>
      <pc:sldChg chg="modNotes">
        <pc:chgData name="Kurt Jensen" userId="536d7847-4321-45c6-997a-4b9f60543789" providerId="ADAL" clId="{E17C5AF6-11E3-421A-B6F2-416B0C981305}" dt="2025-11-30T11:09:02.930" v="26"/>
        <pc:sldMkLst>
          <pc:docMk/>
          <pc:sldMk cId="3014645751" sldId="435"/>
        </pc:sldMkLst>
      </pc:sldChg>
      <pc:sldChg chg="modNotes">
        <pc:chgData name="Kurt Jensen" userId="536d7847-4321-45c6-997a-4b9f60543789" providerId="ADAL" clId="{E17C5AF6-11E3-421A-B6F2-416B0C981305}" dt="2025-11-30T11:09:02.930" v="26"/>
        <pc:sldMkLst>
          <pc:docMk/>
          <pc:sldMk cId="2580182136" sldId="436"/>
        </pc:sldMkLst>
      </pc:sldChg>
      <pc:sldChg chg="modNotes">
        <pc:chgData name="Kurt Jensen" userId="536d7847-4321-45c6-997a-4b9f60543789" providerId="ADAL" clId="{E17C5AF6-11E3-421A-B6F2-416B0C981305}" dt="2025-11-30T11:09:02.930" v="26"/>
        <pc:sldMkLst>
          <pc:docMk/>
          <pc:sldMk cId="677583425" sldId="437"/>
        </pc:sldMkLst>
      </pc:sldChg>
      <pc:sldChg chg="modNotes">
        <pc:chgData name="Kurt Jensen" userId="536d7847-4321-45c6-997a-4b9f60543789" providerId="ADAL" clId="{E17C5AF6-11E3-421A-B6F2-416B0C981305}" dt="2025-11-30T11:09:02.930" v="26"/>
        <pc:sldMkLst>
          <pc:docMk/>
          <pc:sldMk cId="678372397" sldId="438"/>
        </pc:sldMkLst>
      </pc:sldChg>
      <pc:sldChg chg="modNotes">
        <pc:chgData name="Kurt Jensen" userId="536d7847-4321-45c6-997a-4b9f60543789" providerId="ADAL" clId="{E17C5AF6-11E3-421A-B6F2-416B0C981305}" dt="2025-11-30T11:09:02.930" v="26"/>
        <pc:sldMkLst>
          <pc:docMk/>
          <pc:sldMk cId="2500432644" sldId="439"/>
        </pc:sldMkLst>
      </pc:sldChg>
      <pc:sldChg chg="modNotes">
        <pc:chgData name="Kurt Jensen" userId="536d7847-4321-45c6-997a-4b9f60543789" providerId="ADAL" clId="{E17C5AF6-11E3-421A-B6F2-416B0C981305}" dt="2025-11-30T11:09:02.930" v="26"/>
        <pc:sldMkLst>
          <pc:docMk/>
          <pc:sldMk cId="4027529808" sldId="440"/>
        </pc:sldMkLst>
      </pc:sldChg>
      <pc:sldChg chg="modSp mod modNotes">
        <pc:chgData name="Kurt Jensen" userId="536d7847-4321-45c6-997a-4b9f60543789" providerId="ADAL" clId="{E17C5AF6-11E3-421A-B6F2-416B0C981305}" dt="2025-11-30T11:09:02.930" v="26"/>
        <pc:sldMkLst>
          <pc:docMk/>
          <pc:sldMk cId="4273675335" sldId="444"/>
        </pc:sldMkLst>
        <pc:spChg chg="mod">
          <ac:chgData name="Kurt Jensen" userId="536d7847-4321-45c6-997a-4b9f60543789" providerId="ADAL" clId="{E17C5AF6-11E3-421A-B6F2-416B0C981305}" dt="2025-11-30T10:54:14.819" v="21" actId="20577"/>
          <ac:spMkLst>
            <pc:docMk/>
            <pc:sldMk cId="4273675335" sldId="444"/>
            <ac:spMk id="7" creationId="{00000000-0000-0000-0000-000000000000}"/>
          </ac:spMkLst>
        </pc:spChg>
      </pc:sldChg>
      <pc:sldChg chg="add modNotes">
        <pc:chgData name="Kurt Jensen" userId="536d7847-4321-45c6-997a-4b9f60543789" providerId="ADAL" clId="{E17C5AF6-11E3-421A-B6F2-416B0C981305}" dt="2025-11-30T11:09:02.930" v="26"/>
        <pc:sldMkLst>
          <pc:docMk/>
          <pc:sldMk cId="2065126674" sldId="445"/>
        </pc:sldMkLst>
      </pc:sldChg>
      <pc:sldChg chg="add modNotes">
        <pc:chgData name="Kurt Jensen" userId="536d7847-4321-45c6-997a-4b9f60543789" providerId="ADAL" clId="{E17C5AF6-11E3-421A-B6F2-416B0C981305}" dt="2025-11-30T11:09:02.930" v="26"/>
        <pc:sldMkLst>
          <pc:docMk/>
          <pc:sldMk cId="945311623" sldId="446"/>
        </pc:sldMkLst>
      </pc:sldChg>
      <pc:sldChg chg="add modNotes">
        <pc:chgData name="Kurt Jensen" userId="536d7847-4321-45c6-997a-4b9f60543789" providerId="ADAL" clId="{E17C5AF6-11E3-421A-B6F2-416B0C981305}" dt="2025-11-30T11:09:02.930" v="26"/>
        <pc:sldMkLst>
          <pc:docMk/>
          <pc:sldMk cId="1188979641" sldId="447"/>
        </pc:sldMkLst>
      </pc:sldChg>
      <pc:sldChg chg="add modNotes">
        <pc:chgData name="Kurt Jensen" userId="536d7847-4321-45c6-997a-4b9f60543789" providerId="ADAL" clId="{E17C5AF6-11E3-421A-B6F2-416B0C981305}" dt="2025-11-30T11:09:02.930" v="26"/>
        <pc:sldMkLst>
          <pc:docMk/>
          <pc:sldMk cId="1888414580" sldId="44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3"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defTabSz="1027907">
              <a:defRPr sz="1300">
                <a:solidFill>
                  <a:schemeClr val="tx1"/>
                </a:solidFill>
                <a:latin typeface="Times New Roman" pitchFamily="-107" charset="0"/>
                <a:ea typeface="+mn-ea"/>
                <a:cs typeface="+mn-cs"/>
              </a:defRPr>
            </a:lvl1pPr>
          </a:lstStyle>
          <a:p>
            <a:pPr>
              <a:defRPr/>
            </a:pPr>
            <a:endParaRPr lang="da-DK"/>
          </a:p>
        </p:txBody>
      </p:sp>
      <p:sp>
        <p:nvSpPr>
          <p:cNvPr id="61443" name="Rectangle 3"/>
          <p:cNvSpPr>
            <a:spLocks noGrp="1" noChangeArrowheads="1"/>
          </p:cNvSpPr>
          <p:nvPr>
            <p:ph type="dt" sz="quarter" idx="1"/>
          </p:nvPr>
        </p:nvSpPr>
        <p:spPr bwMode="auto">
          <a:xfrm>
            <a:off x="4143428"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algn="r" defTabSz="1027907">
              <a:defRPr sz="1300">
                <a:solidFill>
                  <a:schemeClr val="tx1"/>
                </a:solidFill>
                <a:latin typeface="Times New Roman" pitchFamily="-107" charset="0"/>
                <a:ea typeface="+mn-ea"/>
                <a:cs typeface="+mn-cs"/>
              </a:defRPr>
            </a:lvl1pPr>
          </a:lstStyle>
          <a:p>
            <a:pPr>
              <a:defRPr/>
            </a:pPr>
            <a:endParaRPr lang="da-DK"/>
          </a:p>
        </p:txBody>
      </p:sp>
      <p:sp>
        <p:nvSpPr>
          <p:cNvPr id="61444" name="Rectangle 4"/>
          <p:cNvSpPr>
            <a:spLocks noGrp="1" noChangeArrowheads="1"/>
          </p:cNvSpPr>
          <p:nvPr>
            <p:ph type="ftr" sz="quarter" idx="2"/>
          </p:nvPr>
        </p:nvSpPr>
        <p:spPr bwMode="auto">
          <a:xfrm>
            <a:off x="3" y="9120174"/>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defTabSz="1027907">
              <a:defRPr sz="1300">
                <a:solidFill>
                  <a:schemeClr val="tx1"/>
                </a:solidFill>
                <a:latin typeface="Times New Roman" pitchFamily="-107" charset="0"/>
                <a:ea typeface="+mn-ea"/>
                <a:cs typeface="+mn-cs"/>
              </a:defRPr>
            </a:lvl1pPr>
          </a:lstStyle>
          <a:p>
            <a:pPr>
              <a:defRPr/>
            </a:pPr>
            <a:endParaRPr lang="da-DK"/>
          </a:p>
        </p:txBody>
      </p:sp>
      <p:sp>
        <p:nvSpPr>
          <p:cNvPr id="61445" name="Rectangle 5"/>
          <p:cNvSpPr>
            <a:spLocks noGrp="1" noChangeArrowheads="1"/>
          </p:cNvSpPr>
          <p:nvPr>
            <p:ph type="sldNum" sz="quarter" idx="3"/>
          </p:nvPr>
        </p:nvSpPr>
        <p:spPr bwMode="auto">
          <a:xfrm>
            <a:off x="4143428" y="9120174"/>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algn="r" defTabSz="1027907">
              <a:defRPr sz="1300">
                <a:solidFill>
                  <a:schemeClr val="tx1"/>
                </a:solidFill>
                <a:latin typeface="Times New Roman" pitchFamily="18" charset="0"/>
              </a:defRPr>
            </a:lvl1pPr>
          </a:lstStyle>
          <a:p>
            <a:fld id="{776DC980-0904-486F-BCD7-BD1D7921E5B9}" type="slidenum">
              <a:rPr lang="da-DK" altLang="da-DK"/>
              <a:pPr/>
              <a:t>‹#›</a:t>
            </a:fld>
            <a:endParaRPr lang="da-DK" altLang="da-DK"/>
          </a:p>
        </p:txBody>
      </p:sp>
    </p:spTree>
    <p:extLst>
      <p:ext uri="{BB962C8B-B14F-4D97-AF65-F5344CB8AC3E}">
        <p14:creationId xmlns:p14="http://schemas.microsoft.com/office/powerpoint/2010/main" val="680667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3"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defTabSz="1027907">
              <a:defRPr sz="1300" b="1">
                <a:solidFill>
                  <a:srgbClr val="CC0000"/>
                </a:solidFill>
                <a:latin typeface="Times New Roman" pitchFamily="-107" charset="0"/>
                <a:ea typeface="+mn-ea"/>
                <a:cs typeface="+mn-cs"/>
              </a:defRPr>
            </a:lvl1pPr>
          </a:lstStyle>
          <a:p>
            <a:pPr>
              <a:defRPr/>
            </a:pPr>
            <a:endParaRPr lang="da-DK"/>
          </a:p>
        </p:txBody>
      </p:sp>
      <p:sp>
        <p:nvSpPr>
          <p:cNvPr id="5123" name="Rectangle 3"/>
          <p:cNvSpPr>
            <a:spLocks noGrp="1" noChangeArrowheads="1"/>
          </p:cNvSpPr>
          <p:nvPr>
            <p:ph type="dt" idx="1"/>
          </p:nvPr>
        </p:nvSpPr>
        <p:spPr bwMode="auto">
          <a:xfrm>
            <a:off x="4145065"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algn="r" defTabSz="1027907">
              <a:defRPr sz="1300" b="1">
                <a:solidFill>
                  <a:srgbClr val="CC0000"/>
                </a:solidFill>
                <a:latin typeface="Times New Roman" pitchFamily="-107" charset="0"/>
                <a:ea typeface="+mn-ea"/>
                <a:cs typeface="+mn-cs"/>
              </a:defRPr>
            </a:lvl1pPr>
          </a:lstStyle>
          <a:p>
            <a:pPr>
              <a:defRPr/>
            </a:pPr>
            <a:endParaRPr lang="da-DK"/>
          </a:p>
        </p:txBody>
      </p:sp>
      <p:sp>
        <p:nvSpPr>
          <p:cNvPr id="16388"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74926" y="4560087"/>
            <a:ext cx="5365351" cy="4320317"/>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
        <p:nvSpPr>
          <p:cNvPr id="5126" name="Rectangle 6"/>
          <p:cNvSpPr>
            <a:spLocks noGrp="1" noChangeArrowheads="1"/>
          </p:cNvSpPr>
          <p:nvPr>
            <p:ph type="ftr" sz="quarter" idx="4"/>
          </p:nvPr>
        </p:nvSpPr>
        <p:spPr bwMode="auto">
          <a:xfrm>
            <a:off x="3" y="9121663"/>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defTabSz="1027907">
              <a:defRPr sz="1300" b="1">
                <a:solidFill>
                  <a:srgbClr val="CC0000"/>
                </a:solidFill>
                <a:latin typeface="Times New Roman" pitchFamily="-107" charset="0"/>
                <a:ea typeface="+mn-ea"/>
                <a:cs typeface="+mn-cs"/>
              </a:defRPr>
            </a:lvl1pPr>
          </a:lstStyle>
          <a:p>
            <a:pPr>
              <a:defRPr/>
            </a:pPr>
            <a:endParaRPr lang="da-DK"/>
          </a:p>
        </p:txBody>
      </p:sp>
      <p:sp>
        <p:nvSpPr>
          <p:cNvPr id="5127" name="Rectangle 7"/>
          <p:cNvSpPr>
            <a:spLocks noGrp="1" noChangeArrowheads="1"/>
          </p:cNvSpPr>
          <p:nvPr>
            <p:ph type="sldNum" sz="quarter" idx="5"/>
          </p:nvPr>
        </p:nvSpPr>
        <p:spPr bwMode="auto">
          <a:xfrm>
            <a:off x="4145065" y="9121663"/>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algn="r" defTabSz="1027907">
              <a:defRPr sz="1300" b="1">
                <a:solidFill>
                  <a:srgbClr val="CC0000"/>
                </a:solidFill>
                <a:latin typeface="Times New Roman" pitchFamily="18" charset="0"/>
              </a:defRPr>
            </a:lvl1pPr>
          </a:lstStyle>
          <a:p>
            <a:fld id="{9434BD0B-1043-49C4-A514-5C2A33B21867}" type="slidenum">
              <a:rPr lang="da-DK" altLang="da-DK"/>
              <a:pPr/>
              <a:t>‹#›</a:t>
            </a:fld>
            <a:endParaRPr lang="da-DK" altLang="da-DK"/>
          </a:p>
        </p:txBody>
      </p:sp>
    </p:spTree>
    <p:extLst>
      <p:ext uri="{BB962C8B-B14F-4D97-AF65-F5344CB8AC3E}">
        <p14:creationId xmlns:p14="http://schemas.microsoft.com/office/powerpoint/2010/main" val="200318589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1</a:t>
            </a:fld>
            <a:endParaRPr lang="da-DK" altLang="da-DK"/>
          </a:p>
        </p:txBody>
      </p:sp>
    </p:spTree>
    <p:extLst>
      <p:ext uri="{BB962C8B-B14F-4D97-AF65-F5344CB8AC3E}">
        <p14:creationId xmlns:p14="http://schemas.microsoft.com/office/powerpoint/2010/main" val="1005359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10</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11</a:t>
            </a:fld>
            <a:endParaRPr lang="da-DK" altLang="da-DK"/>
          </a:p>
        </p:txBody>
      </p:sp>
    </p:spTree>
    <p:extLst>
      <p:ext uri="{BB962C8B-B14F-4D97-AF65-F5344CB8AC3E}">
        <p14:creationId xmlns:p14="http://schemas.microsoft.com/office/powerpoint/2010/main" val="3126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12</a:t>
            </a:fld>
            <a:endParaRPr lang="da-DK" altLang="da-DK"/>
          </a:p>
        </p:txBody>
      </p:sp>
    </p:spTree>
    <p:extLst>
      <p:ext uri="{BB962C8B-B14F-4D97-AF65-F5344CB8AC3E}">
        <p14:creationId xmlns:p14="http://schemas.microsoft.com/office/powerpoint/2010/main" val="652896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13</a:t>
            </a:fld>
            <a:endParaRPr lang="da-DK" altLang="da-DK"/>
          </a:p>
        </p:txBody>
      </p:sp>
    </p:spTree>
    <p:extLst>
      <p:ext uri="{BB962C8B-B14F-4D97-AF65-F5344CB8AC3E}">
        <p14:creationId xmlns:p14="http://schemas.microsoft.com/office/powerpoint/2010/main" val="1434004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14</a:t>
            </a:fld>
            <a:endParaRPr lang="da-DK" altLang="da-DK"/>
          </a:p>
        </p:txBody>
      </p:sp>
    </p:spTree>
    <p:extLst>
      <p:ext uri="{BB962C8B-B14F-4D97-AF65-F5344CB8AC3E}">
        <p14:creationId xmlns:p14="http://schemas.microsoft.com/office/powerpoint/2010/main" val="3110888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15</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16</a:t>
            </a:fld>
            <a:endParaRPr lang="da-DK" altLang="da-DK"/>
          </a:p>
        </p:txBody>
      </p:sp>
    </p:spTree>
    <p:extLst>
      <p:ext uri="{BB962C8B-B14F-4D97-AF65-F5344CB8AC3E}">
        <p14:creationId xmlns:p14="http://schemas.microsoft.com/office/powerpoint/2010/main" val="304064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17</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18</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19</a:t>
            </a:fld>
            <a:endParaRPr lang="da-DK" altLang="da-DK"/>
          </a:p>
        </p:txBody>
      </p:sp>
    </p:spTree>
    <p:extLst>
      <p:ext uri="{BB962C8B-B14F-4D97-AF65-F5344CB8AC3E}">
        <p14:creationId xmlns:p14="http://schemas.microsoft.com/office/powerpoint/2010/main" val="1081476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20</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21</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22</a:t>
            </a:fld>
            <a:endParaRPr lang="da-DK" altLang="da-DK"/>
          </a:p>
        </p:txBody>
      </p:sp>
    </p:spTree>
    <p:extLst>
      <p:ext uri="{BB962C8B-B14F-4D97-AF65-F5344CB8AC3E}">
        <p14:creationId xmlns:p14="http://schemas.microsoft.com/office/powerpoint/2010/main" val="17245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23</a:t>
            </a:fld>
            <a:endParaRPr lang="da-DK" altLang="da-DK"/>
          </a:p>
        </p:txBody>
      </p:sp>
    </p:spTree>
    <p:extLst>
      <p:ext uri="{BB962C8B-B14F-4D97-AF65-F5344CB8AC3E}">
        <p14:creationId xmlns:p14="http://schemas.microsoft.com/office/powerpoint/2010/main" val="228191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24</a:t>
            </a:fld>
            <a:endParaRPr lang="da-DK" altLang="da-DK"/>
          </a:p>
        </p:txBody>
      </p:sp>
    </p:spTree>
    <p:extLst>
      <p:ext uri="{BB962C8B-B14F-4D97-AF65-F5344CB8AC3E}">
        <p14:creationId xmlns:p14="http://schemas.microsoft.com/office/powerpoint/2010/main" val="1681686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25</a:t>
            </a:fld>
            <a:endParaRPr lang="da-DK" altLang="da-DK"/>
          </a:p>
        </p:txBody>
      </p:sp>
    </p:spTree>
    <p:extLst>
      <p:ext uri="{BB962C8B-B14F-4D97-AF65-F5344CB8AC3E}">
        <p14:creationId xmlns:p14="http://schemas.microsoft.com/office/powerpoint/2010/main" val="4213764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26</a:t>
            </a:fld>
            <a:endParaRPr lang="da-DK" altLang="da-DK"/>
          </a:p>
        </p:txBody>
      </p:sp>
    </p:spTree>
    <p:extLst>
      <p:ext uri="{BB962C8B-B14F-4D97-AF65-F5344CB8AC3E}">
        <p14:creationId xmlns:p14="http://schemas.microsoft.com/office/powerpoint/2010/main" val="327878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27</a:t>
            </a:fld>
            <a:endParaRPr lang="da-DK" altLang="da-DK"/>
          </a:p>
        </p:txBody>
      </p:sp>
    </p:spTree>
    <p:extLst>
      <p:ext uri="{BB962C8B-B14F-4D97-AF65-F5344CB8AC3E}">
        <p14:creationId xmlns:p14="http://schemas.microsoft.com/office/powerpoint/2010/main" val="3436549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28</a:t>
            </a:fld>
            <a:endParaRPr lang="da-DK" altLang="da-DK"/>
          </a:p>
        </p:txBody>
      </p:sp>
    </p:spTree>
    <p:extLst>
      <p:ext uri="{BB962C8B-B14F-4D97-AF65-F5344CB8AC3E}">
        <p14:creationId xmlns:p14="http://schemas.microsoft.com/office/powerpoint/2010/main" val="2765720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29</a:t>
            </a:fld>
            <a:endParaRPr lang="da-DK" altLang="da-DK"/>
          </a:p>
        </p:txBody>
      </p:sp>
    </p:spTree>
    <p:extLst>
      <p:ext uri="{BB962C8B-B14F-4D97-AF65-F5344CB8AC3E}">
        <p14:creationId xmlns:p14="http://schemas.microsoft.com/office/powerpoint/2010/main" val="77212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3</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30</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79857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31</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798578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32</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658019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33</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902771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xfrm>
            <a:off x="1258888" y="720725"/>
            <a:ext cx="4797425" cy="3598863"/>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da-DK">
              <a:latin typeface="Times New Roman" pitchFamily="18" charset="0"/>
              <a:ea typeface="ＭＳ Ｐゴシック" pitchFamily="34" charset="-128"/>
            </a:endParaRP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B8005D2-FC9F-4A09-9D56-EABD56DCB6A8}" type="slidenum">
              <a:rPr lang="da-DK" altLang="da-DK" sz="1300">
                <a:solidFill>
                  <a:srgbClr val="CC0000"/>
                </a:solidFill>
                <a:latin typeface="Times New Roman" pitchFamily="18" charset="0"/>
              </a:rPr>
              <a:pPr eaLnBrk="1" hangingPunct="1"/>
              <a:t>34</a:t>
            </a:fld>
            <a:endParaRPr lang="da-DK" altLang="da-DK" sz="1300">
              <a:solidFill>
                <a:srgbClr val="CC0000"/>
              </a:solidFill>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2E662E6-998A-46D0-B84C-B1627352EA96}" type="slidenum">
              <a:rPr lang="da-DK" altLang="da-DK" sz="1300">
                <a:solidFill>
                  <a:srgbClr val="CC0000"/>
                </a:solidFill>
                <a:latin typeface="Times New Roman" pitchFamily="18" charset="0"/>
              </a:rPr>
              <a:pPr eaLnBrk="1" hangingPunct="1"/>
              <a:t>35</a:t>
            </a:fld>
            <a:endParaRPr lang="da-DK" altLang="da-DK" sz="1300">
              <a:solidFill>
                <a:srgbClr val="CC0000"/>
              </a:solidFill>
              <a:latin typeface="Times New Roman" pitchFamily="18" charset="0"/>
            </a:endParaRPr>
          </a:p>
        </p:txBody>
      </p:sp>
      <p:sp>
        <p:nvSpPr>
          <p:cNvPr id="10242" name="Rectangle 2"/>
          <p:cNvSpPr>
            <a:spLocks noGrp="1" noRot="1" noChangeAspect="1" noChangeArrowheads="1" noTextEdit="1"/>
          </p:cNvSpPr>
          <p:nvPr>
            <p:ph type="sldImg"/>
          </p:nvPr>
        </p:nvSpPr>
        <p:spPr>
          <a:xfrm>
            <a:off x="1258888" y="720725"/>
            <a:ext cx="4797425" cy="3598863"/>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a-DK">
              <a:latin typeface="Times New Roman" pitchFamily="18" charset="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36</a:t>
            </a:fld>
            <a:endParaRPr lang="da-DK" altLang="da-DK"/>
          </a:p>
        </p:txBody>
      </p:sp>
    </p:spTree>
    <p:extLst>
      <p:ext uri="{BB962C8B-B14F-4D97-AF65-F5344CB8AC3E}">
        <p14:creationId xmlns:p14="http://schemas.microsoft.com/office/powerpoint/2010/main" val="2279365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37</a:t>
            </a:fld>
            <a:endParaRPr lang="da-DK" altLang="da-DK"/>
          </a:p>
        </p:txBody>
      </p:sp>
    </p:spTree>
    <p:extLst>
      <p:ext uri="{BB962C8B-B14F-4D97-AF65-F5344CB8AC3E}">
        <p14:creationId xmlns:p14="http://schemas.microsoft.com/office/powerpoint/2010/main" val="2787717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2E662E6-998A-46D0-B84C-B1627352EA96}" type="slidenum">
              <a:rPr lang="da-DK" altLang="da-DK" sz="1300">
                <a:solidFill>
                  <a:srgbClr val="CC0000"/>
                </a:solidFill>
                <a:latin typeface="Times New Roman" pitchFamily="18" charset="0"/>
              </a:rPr>
              <a:pPr eaLnBrk="1" hangingPunct="1"/>
              <a:t>38</a:t>
            </a:fld>
            <a:endParaRPr lang="da-DK" altLang="da-DK" sz="1300">
              <a:solidFill>
                <a:srgbClr val="CC0000"/>
              </a:solidFill>
              <a:latin typeface="Times New Roman" pitchFamily="18" charset="0"/>
            </a:endParaRPr>
          </a:p>
        </p:txBody>
      </p:sp>
      <p:sp>
        <p:nvSpPr>
          <p:cNvPr id="10242" name="Rectangle 2"/>
          <p:cNvSpPr>
            <a:spLocks noGrp="1" noRot="1" noChangeAspect="1" noChangeArrowheads="1" noTextEdit="1"/>
          </p:cNvSpPr>
          <p:nvPr>
            <p:ph type="sldImg"/>
          </p:nvPr>
        </p:nvSpPr>
        <p:spPr>
          <a:xfrm>
            <a:off x="1258888" y="720725"/>
            <a:ext cx="4797425" cy="3598863"/>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a-DK">
              <a:latin typeface="Times New Roman" pitchFamily="18" charset="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39</a:t>
            </a:fld>
            <a:endParaRPr lang="da-DK" altLang="da-DK"/>
          </a:p>
        </p:txBody>
      </p:sp>
    </p:spTree>
    <p:extLst>
      <p:ext uri="{BB962C8B-B14F-4D97-AF65-F5344CB8AC3E}">
        <p14:creationId xmlns:p14="http://schemas.microsoft.com/office/powerpoint/2010/main" val="140039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4</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40</a:t>
            </a:fld>
            <a:endParaRPr lang="da-DK" altLang="da-DK"/>
          </a:p>
        </p:txBody>
      </p:sp>
    </p:spTree>
    <p:extLst>
      <p:ext uri="{BB962C8B-B14F-4D97-AF65-F5344CB8AC3E}">
        <p14:creationId xmlns:p14="http://schemas.microsoft.com/office/powerpoint/2010/main" val="2596343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41</a:t>
            </a:fld>
            <a:endParaRPr lang="da-DK" altLang="da-DK"/>
          </a:p>
        </p:txBody>
      </p:sp>
    </p:spTree>
    <p:extLst>
      <p:ext uri="{BB962C8B-B14F-4D97-AF65-F5344CB8AC3E}">
        <p14:creationId xmlns:p14="http://schemas.microsoft.com/office/powerpoint/2010/main" val="3992533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42</a:t>
            </a:fld>
            <a:endParaRPr lang="da-DK" altLang="da-DK"/>
          </a:p>
        </p:txBody>
      </p:sp>
    </p:spTree>
    <p:extLst>
      <p:ext uri="{BB962C8B-B14F-4D97-AF65-F5344CB8AC3E}">
        <p14:creationId xmlns:p14="http://schemas.microsoft.com/office/powerpoint/2010/main" val="1286825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43</a:t>
            </a:fld>
            <a:endParaRPr lang="da-DK" altLang="da-DK"/>
          </a:p>
        </p:txBody>
      </p:sp>
    </p:spTree>
    <p:extLst>
      <p:ext uri="{BB962C8B-B14F-4D97-AF65-F5344CB8AC3E}">
        <p14:creationId xmlns:p14="http://schemas.microsoft.com/office/powerpoint/2010/main" val="3563691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44</a:t>
            </a:fld>
            <a:endParaRPr lang="da-DK" altLang="da-DK"/>
          </a:p>
        </p:txBody>
      </p:sp>
    </p:spTree>
    <p:extLst>
      <p:ext uri="{BB962C8B-B14F-4D97-AF65-F5344CB8AC3E}">
        <p14:creationId xmlns:p14="http://schemas.microsoft.com/office/powerpoint/2010/main" val="2545054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45</a:t>
            </a:fld>
            <a:endParaRPr lang="da-DK" altLang="da-DK"/>
          </a:p>
        </p:txBody>
      </p:sp>
    </p:spTree>
    <p:extLst>
      <p:ext uri="{BB962C8B-B14F-4D97-AF65-F5344CB8AC3E}">
        <p14:creationId xmlns:p14="http://schemas.microsoft.com/office/powerpoint/2010/main" val="2856165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46</a:t>
            </a:fld>
            <a:endParaRPr lang="da-DK" altLang="da-DK"/>
          </a:p>
        </p:txBody>
      </p:sp>
    </p:spTree>
    <p:extLst>
      <p:ext uri="{BB962C8B-B14F-4D97-AF65-F5344CB8AC3E}">
        <p14:creationId xmlns:p14="http://schemas.microsoft.com/office/powerpoint/2010/main" val="774968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47</a:t>
            </a:fld>
            <a:endParaRPr lang="da-DK" altLang="da-DK"/>
          </a:p>
        </p:txBody>
      </p:sp>
    </p:spTree>
    <p:extLst>
      <p:ext uri="{BB962C8B-B14F-4D97-AF65-F5344CB8AC3E}">
        <p14:creationId xmlns:p14="http://schemas.microsoft.com/office/powerpoint/2010/main" val="1315883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48</a:t>
            </a:fld>
            <a:endParaRPr lang="da-DK" altLang="da-DK"/>
          </a:p>
        </p:txBody>
      </p:sp>
    </p:spTree>
    <p:extLst>
      <p:ext uri="{BB962C8B-B14F-4D97-AF65-F5344CB8AC3E}">
        <p14:creationId xmlns:p14="http://schemas.microsoft.com/office/powerpoint/2010/main" val="3047730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49</a:t>
            </a:fld>
            <a:endParaRPr lang="da-DK" altLang="da-DK"/>
          </a:p>
        </p:txBody>
      </p:sp>
    </p:spTree>
    <p:extLst>
      <p:ext uri="{BB962C8B-B14F-4D97-AF65-F5344CB8AC3E}">
        <p14:creationId xmlns:p14="http://schemas.microsoft.com/office/powerpoint/2010/main" val="228243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5</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50</a:t>
            </a:fld>
            <a:endParaRPr lang="da-DK" altLang="da-DK"/>
          </a:p>
        </p:txBody>
      </p:sp>
    </p:spTree>
    <p:extLst>
      <p:ext uri="{BB962C8B-B14F-4D97-AF65-F5344CB8AC3E}">
        <p14:creationId xmlns:p14="http://schemas.microsoft.com/office/powerpoint/2010/main" val="1561715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51</a:t>
            </a:fld>
            <a:endParaRPr lang="da-DK" altLang="da-DK"/>
          </a:p>
        </p:txBody>
      </p:sp>
    </p:spTree>
    <p:extLst>
      <p:ext uri="{BB962C8B-B14F-4D97-AF65-F5344CB8AC3E}">
        <p14:creationId xmlns:p14="http://schemas.microsoft.com/office/powerpoint/2010/main" val="20729583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52</a:t>
            </a:fld>
            <a:endParaRPr lang="da-DK" altLang="da-DK"/>
          </a:p>
        </p:txBody>
      </p:sp>
    </p:spTree>
    <p:extLst>
      <p:ext uri="{BB962C8B-B14F-4D97-AF65-F5344CB8AC3E}">
        <p14:creationId xmlns:p14="http://schemas.microsoft.com/office/powerpoint/2010/main" val="2166474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6</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7</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8</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9</a:t>
            </a:fld>
            <a:endParaRPr lang="da-DK" altLang="da-DK"/>
          </a:p>
        </p:txBody>
      </p:sp>
    </p:spTree>
    <p:extLst>
      <p:ext uri="{BB962C8B-B14F-4D97-AF65-F5344CB8AC3E}">
        <p14:creationId xmlns:p14="http://schemas.microsoft.com/office/powerpoint/2010/main" val="9640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
        <p:nvSpPr>
          <p:cNvPr id="8"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95657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Slide Number Placeholder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3366989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6"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167548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xfrm>
            <a:off x="8568704" y="6400800"/>
            <a:ext cx="575296" cy="457200"/>
          </a:xfrm>
        </p:spPr>
        <p:txBody>
          <a:bodyPr/>
          <a:lstStyle>
            <a:lvl1pPr algn="ctr">
              <a:defRPr sz="1800" b="1">
                <a:solidFill>
                  <a:schemeClr val="bg1"/>
                </a:solidFill>
              </a:defRPr>
            </a:lvl1pPr>
          </a:lstStyle>
          <a:p>
            <a:fld id="{79D6334F-DE2F-4411-9B95-08B6A10C9B25}" type="slidenum">
              <a:rPr lang="da-DK" altLang="da-DK" smtClean="0"/>
              <a:pPr/>
              <a:t>‹#›</a:t>
            </a:fld>
            <a:endParaRPr lang="da-DK" altLang="da-DK" dirty="0"/>
          </a:p>
        </p:txBody>
      </p:sp>
    </p:spTree>
    <p:extLst>
      <p:ext uri="{BB962C8B-B14F-4D97-AF65-F5344CB8AC3E}">
        <p14:creationId xmlns:p14="http://schemas.microsoft.com/office/powerpoint/2010/main" val="400343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8207375" cy="682625"/>
          </a:xfrm>
        </p:spPr>
        <p:txBody>
          <a:bodyPr/>
          <a:lstStyle/>
          <a:p>
            <a:r>
              <a:rPr lang="da-DK"/>
              <a:t>Click to edit Master title style</a:t>
            </a:r>
            <a:endParaRPr lang="en-US"/>
          </a:p>
        </p:txBody>
      </p:sp>
      <p:sp>
        <p:nvSpPr>
          <p:cNvPr id="3" name="Content Placeholder 2"/>
          <p:cNvSpPr>
            <a:spLocks noGrp="1"/>
          </p:cNvSpPr>
          <p:nvPr>
            <p:ph sz="half" idx="1"/>
          </p:nvPr>
        </p:nvSpPr>
        <p:spPr>
          <a:xfrm>
            <a:off x="468313" y="1052513"/>
            <a:ext cx="4027487" cy="5195887"/>
          </a:xfrm>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Text Placeholder 3"/>
          <p:cNvSpPr>
            <a:spLocks noGrp="1"/>
          </p:cNvSpPr>
          <p:nvPr>
            <p:ph type="body" sz="half" idx="2"/>
          </p:nvPr>
        </p:nvSpPr>
        <p:spPr>
          <a:xfrm>
            <a:off x="4648200" y="1052513"/>
            <a:ext cx="4027488" cy="5195887"/>
          </a:xfrm>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8"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732604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260350"/>
            <a:ext cx="8207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a-DK" altLang="da-DK"/>
              <a:t>Click to edit Master title style</a:t>
            </a:r>
          </a:p>
        </p:txBody>
      </p:sp>
      <p:sp>
        <p:nvSpPr>
          <p:cNvPr id="1027" name="Rectangle 3"/>
          <p:cNvSpPr>
            <a:spLocks noGrp="1" noChangeArrowheads="1"/>
          </p:cNvSpPr>
          <p:nvPr>
            <p:ph type="body" idx="1"/>
          </p:nvPr>
        </p:nvSpPr>
        <p:spPr bwMode="auto">
          <a:xfrm>
            <a:off x="468313" y="1052513"/>
            <a:ext cx="8207375" cy="5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altLang="da-DK"/>
              <a:t>Click to edit Master text styles</a:t>
            </a:r>
          </a:p>
          <a:p>
            <a:pPr lvl="1"/>
            <a:r>
              <a:rPr lang="da-DK" altLang="da-DK"/>
              <a:t>Second level</a:t>
            </a:r>
          </a:p>
          <a:p>
            <a:pPr lvl="2"/>
            <a:r>
              <a:rPr lang="da-DK" altLang="da-DK"/>
              <a:t>Third level</a:t>
            </a:r>
          </a:p>
          <a:p>
            <a:pPr lvl="3"/>
            <a:r>
              <a:rPr lang="da-DK" altLang="da-DK"/>
              <a:t>Fourth level</a:t>
            </a:r>
          </a:p>
          <a:p>
            <a:pPr lvl="4"/>
            <a:r>
              <a:rPr lang="da-DK" altLang="da-DK"/>
              <a:t>Fifth level</a:t>
            </a:r>
          </a:p>
        </p:txBody>
      </p:sp>
      <p:sp>
        <p:nvSpPr>
          <p:cNvPr id="1030"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
        <p:nvSpPr>
          <p:cNvPr id="1031" name="Line 9"/>
          <p:cNvSpPr>
            <a:spLocks noChangeShapeType="1"/>
          </p:cNvSpPr>
          <p:nvPr userDrawn="1"/>
        </p:nvSpPr>
        <p:spPr bwMode="auto">
          <a:xfrm flipV="1">
            <a:off x="468313" y="981075"/>
            <a:ext cx="820737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da-DK"/>
          </a:p>
        </p:txBody>
      </p:sp>
    </p:spTree>
  </p:cSld>
  <p:clrMap bg1="lt1" tx1="dk1" bg2="lt2" tx2="dk2" accent1="accent1" accent2="accent2" accent3="accent3" accent4="accent4" accent5="accent5" accent6="accent6" hlink="hlink" folHlink="folHlink"/>
  <p:sldLayoutIdLst>
    <p:sldLayoutId id="2147484305" r:id="rId1"/>
    <p:sldLayoutId id="2147484306" r:id="rId2"/>
    <p:sldLayoutId id="2147484310" r:id="rId3"/>
    <p:sldLayoutId id="2147484311" r:id="rId4"/>
    <p:sldLayoutId id="2147484317" r:id="rId5"/>
  </p:sldLayoutIdLst>
  <p:hf hdr="0" ftr="0"/>
  <p:txStyles>
    <p:title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p:titleStyle>
    <p:body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468313" y="260350"/>
            <a:ext cx="8207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eaLnBrk="1" hangingPunct="1"/>
            <a:r>
              <a:rPr lang="da-DK" altLang="da-DK" sz="3200" kern="0" dirty="0">
                <a:ea typeface="ＭＳ Ｐゴシック" pitchFamily="34" charset="-128"/>
              </a:rPr>
              <a:t>Forelæsning </a:t>
            </a:r>
            <a:r>
              <a:rPr lang="da-DK" altLang="da-DK" sz="3200" kern="0">
                <a:ea typeface="ＭＳ Ｐゴシック" pitchFamily="34" charset="-128"/>
              </a:rPr>
              <a:t>Uge 15 </a:t>
            </a:r>
            <a:endParaRPr lang="da-DK" altLang="da-DK" sz="3200" kern="0" dirty="0">
              <a:ea typeface="ＭＳ Ｐゴシック" pitchFamily="34" charset="-128"/>
            </a:endParaRPr>
          </a:p>
        </p:txBody>
      </p:sp>
      <p:pic>
        <p:nvPicPr>
          <p:cNvPr id="10" name="Picture 3" descr="Mandel_zoom_03_seehorse"/>
          <p:cNvPicPr>
            <a:picLocks noChangeAspect="1" noChangeArrowheads="1"/>
          </p:cNvPicPr>
          <p:nvPr/>
        </p:nvPicPr>
        <p:blipFill rotWithShape="1">
          <a:blip r:embed="rId3">
            <a:extLst>
              <a:ext uri="{28A0092B-C50C-407E-A947-70E740481C1C}">
                <a14:useLocalDpi xmlns:a14="http://schemas.microsoft.com/office/drawing/2010/main" val="0"/>
              </a:ext>
            </a:extLst>
          </a:blip>
          <a:srcRect l="79" r="6620"/>
          <a:stretch/>
        </p:blipFill>
        <p:spPr bwMode="auto">
          <a:xfrm>
            <a:off x="683568" y="1133488"/>
            <a:ext cx="7776864" cy="553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bwMode="auto">
          <a:xfrm>
            <a:off x="683568" y="1196752"/>
            <a:ext cx="3096344" cy="312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marL="182563" indent="-182563" algn="l" eaLnBrk="1" hangingPunct="1">
              <a:spcBef>
                <a:spcPts val="1200"/>
              </a:spcBef>
              <a:buFont typeface="Arial" panose="020B0604020202020204" pitchFamily="34" charset="0"/>
              <a:buChar char="•"/>
            </a:pPr>
            <a:r>
              <a:rPr lang="da-DK" altLang="da-DK" sz="1600" kern="0" spc="-20" dirty="0">
                <a:ea typeface="ＭＳ Ｐゴシック" pitchFamily="34" charset="-128"/>
              </a:rPr>
              <a:t>Design af it systemer</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Designmønstre</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Computerspil 5</a:t>
            </a:r>
          </a:p>
          <a:p>
            <a:pPr marL="360363" lvl="1" indent="-184150" algn="l">
              <a:spcBef>
                <a:spcPts val="100"/>
              </a:spcBef>
              <a:buFont typeface="Arial" panose="020B0604020202020204" pitchFamily="34" charset="0"/>
              <a:buChar char="–"/>
            </a:pPr>
            <a:r>
              <a:rPr lang="da-DK" altLang="da-DK" sz="1400" kern="0" spc="-20" dirty="0">
                <a:ea typeface="ＭＳ Ｐゴシック" pitchFamily="34" charset="-128"/>
              </a:rPr>
              <a:t>Exceptions og filhåndtering</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Mundtlig eksamen</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Kursusevaluering</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Fraktaler og</a:t>
            </a:r>
            <a:br>
              <a:rPr lang="da-DK" altLang="da-DK" sz="1600" kern="0" spc="-20" dirty="0">
                <a:ea typeface="ＭＳ Ｐゴシック" pitchFamily="34" charset="-128"/>
              </a:rPr>
            </a:br>
            <a:r>
              <a:rPr lang="da-DK" altLang="da-DK" sz="1600" kern="0" spc="-20" dirty="0">
                <a:ea typeface="ＭＳ Ｐゴシック" pitchFamily="34" charset="-128"/>
              </a:rPr>
              <a:t>Mandelbrotmængden</a:t>
            </a:r>
          </a:p>
          <a:p>
            <a:pPr marL="360363" lvl="1" indent="-184150" algn="l">
              <a:spcBef>
                <a:spcPts val="100"/>
              </a:spcBef>
              <a:buFont typeface="Arial" panose="020B0604020202020204" pitchFamily="34" charset="0"/>
              <a:buChar char="–"/>
            </a:pPr>
            <a:r>
              <a:rPr lang="da-DK" altLang="da-DK" sz="1400" kern="0" spc="-20" dirty="0">
                <a:ea typeface="ＭＳ Ｐゴシック" pitchFamily="34" charset="-128"/>
              </a:rPr>
              <a:t>Smukke computer-</a:t>
            </a:r>
            <a:br>
              <a:rPr lang="da-DK" altLang="da-DK" sz="1400" kern="0" spc="-20" dirty="0">
                <a:ea typeface="ＭＳ Ｐゴシック" pitchFamily="34" charset="-128"/>
              </a:rPr>
            </a:br>
            <a:r>
              <a:rPr lang="da-DK" altLang="da-DK" sz="1400" kern="0" spc="-20" dirty="0">
                <a:ea typeface="ＭＳ Ｐゴシック" pitchFamily="34" charset="-128"/>
              </a:rPr>
              <a:t>genererede billeder</a:t>
            </a:r>
          </a:p>
          <a:p>
            <a:pPr marL="342900" indent="-342900" algn="l" eaLnBrk="1" hangingPunct="1">
              <a:lnSpc>
                <a:spcPct val="90000"/>
              </a:lnSpc>
              <a:buFont typeface="Arial" panose="020B0604020202020204" pitchFamily="34" charset="0"/>
              <a:buChar char="•"/>
              <a:tabLst>
                <a:tab pos="355600" algn="l"/>
              </a:tabLst>
            </a:pPr>
            <a:endParaRPr lang="da-DK" altLang="da-DK" sz="1800" kern="0" dirty="0">
              <a:ea typeface="ＭＳ Ｐゴシック"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5760640"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24936" cy="446449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400"/>
              </a:spcBef>
            </a:pPr>
            <a:r>
              <a:rPr lang="da-DK" altLang="da-DK" sz="1800" kern="0" spc="-50" dirty="0">
                <a:ea typeface="ＭＳ Ｐゴシック" pitchFamily="34" charset="-128"/>
              </a:rPr>
              <a:t>Vi ønsker at udvide funktionaliteten af en eksisterende klasse – uden at ændre dens interface (eksisterende metoder)</a:t>
            </a:r>
          </a:p>
          <a:p>
            <a:pPr marL="265113" indent="-265113">
              <a:spcBef>
                <a:spcPts val="1200"/>
              </a:spcBef>
            </a:pPr>
            <a:r>
              <a:rPr lang="da-DK" altLang="da-DK" sz="2000" kern="0" dirty="0">
                <a:ea typeface="ＭＳ Ｐゴシック" pitchFamily="34" charset="-128"/>
              </a:rPr>
              <a:t>Løsningen</a:t>
            </a:r>
          </a:p>
          <a:p>
            <a:pPr marL="665163" lvl="1" indent="-265113">
              <a:spcBef>
                <a:spcPts val="400"/>
              </a:spcBef>
            </a:pPr>
            <a:r>
              <a:rPr lang="da-DK" altLang="da-DK" sz="1800" kern="0" spc="-50" dirty="0">
                <a:ea typeface="ＭＳ Ｐゴシック" pitchFamily="34" charset="-128"/>
              </a:rPr>
              <a:t>Der laves en ny klasse, der set fra brugerens synspunkt, erstatter den gamle</a:t>
            </a:r>
          </a:p>
          <a:p>
            <a:pPr marL="665163" lvl="1" indent="-265113">
              <a:spcBef>
                <a:spcPts val="400"/>
              </a:spcBef>
            </a:pPr>
            <a:r>
              <a:rPr lang="da-DK" altLang="da-DK" sz="1800" kern="0" spc="-50" dirty="0">
                <a:ea typeface="ＭＳ Ｐゴシック" pitchFamily="34" charset="-128"/>
              </a:rPr>
              <a:t>Et objekt af den nye klasse "indeholder" et objekt af den gamle klasse</a:t>
            </a:r>
          </a:p>
          <a:p>
            <a:pPr marL="665163" lvl="1" indent="-265113">
              <a:spcBef>
                <a:spcPts val="400"/>
              </a:spcBef>
            </a:pPr>
            <a:r>
              <a:rPr lang="da-DK" altLang="da-DK" sz="1800" kern="0" spc="-50" dirty="0">
                <a:ea typeface="ＭＳ Ｐゴシック" pitchFamily="34" charset="-128"/>
              </a:rPr>
              <a:t>Kald af en metode i et objekt af den nye klasse sendes videre til objektet af den gamle klasse. Herudover udføres, der eventuelt noget ekstra (dekorationen)</a:t>
            </a:r>
          </a:p>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Eksempel</a:t>
            </a:r>
          </a:p>
          <a:p>
            <a:pPr marL="665163" lvl="1" indent="-265113">
              <a:spcBef>
                <a:spcPts val="400"/>
              </a:spcBef>
            </a:pPr>
            <a:r>
              <a:rPr lang="da-DK" altLang="da-DK" sz="1800" kern="0" spc="-50" dirty="0">
                <a:ea typeface="ＭＳ Ｐゴシック" pitchFamily="34" charset="-128"/>
              </a:rPr>
              <a:t>BufferedReader har de samme metoder som Reader, men tilføjer en ekstra metode til at læse en hel linje ad gangen</a:t>
            </a:r>
          </a:p>
          <a:p>
            <a:pPr marL="665163" lvl="1" indent="-265113">
              <a:spcBef>
                <a:spcPts val="400"/>
              </a:spcBef>
            </a:pPr>
            <a:r>
              <a:rPr lang="da-DK" altLang="da-DK" sz="1800" kern="0" spc="-50" dirty="0">
                <a:ea typeface="ＭＳ Ｐゴシック" pitchFamily="34" charset="-128"/>
              </a:rPr>
              <a:t>Ethvert BufferedReader objekt ”indeholder” et Reader objekt, som alle ”gamle” metodekald sendes videre til</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10</a:t>
            </a:fld>
            <a:endParaRPr lang="da-DK" altLang="da-DK" dirty="0"/>
          </a:p>
        </p:txBody>
      </p:sp>
      <p:grpSp>
        <p:nvGrpSpPr>
          <p:cNvPr id="10" name="Group 9"/>
          <p:cNvGrpSpPr/>
          <p:nvPr/>
        </p:nvGrpSpPr>
        <p:grpSpPr>
          <a:xfrm>
            <a:off x="4860032" y="5285832"/>
            <a:ext cx="1800446" cy="1311995"/>
            <a:chOff x="5652120" y="5373216"/>
            <a:chExt cx="1944216" cy="1484784"/>
          </a:xfrm>
        </p:grpSpPr>
        <p:sp>
          <p:nvSpPr>
            <p:cNvPr id="15" name="Rounded Rectangle 14"/>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5796136" y="5399572"/>
              <a:ext cx="1512168"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BufferedReader</a:t>
              </a:r>
              <a:endParaRPr lang="da-DK" altLang="da-DK" sz="1050" b="1" u="sng" dirty="0">
                <a:solidFill>
                  <a:schemeClr val="tx1"/>
                </a:solidFill>
              </a:endParaRPr>
            </a:p>
          </p:txBody>
        </p:sp>
        <p:sp>
          <p:nvSpPr>
            <p:cNvPr id="17" name="Rounded Rectangle 16"/>
            <p:cNvSpPr/>
            <p:nvPr/>
          </p:nvSpPr>
          <p:spPr bwMode="auto">
            <a:xfrm>
              <a:off x="6084168" y="5735909"/>
              <a:ext cx="1080120" cy="664891"/>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18" name="Text Box 21"/>
            <p:cNvSpPr txBox="1">
              <a:spLocks noChangeArrowheads="1"/>
            </p:cNvSpPr>
            <p:nvPr/>
          </p:nvSpPr>
          <p:spPr bwMode="auto">
            <a:xfrm>
              <a:off x="6194116" y="5756857"/>
              <a:ext cx="809921"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Reader</a:t>
              </a:r>
              <a:endParaRPr lang="da-DK" altLang="da-DK" sz="1050" b="1" u="sng" dirty="0">
                <a:solidFill>
                  <a:schemeClr val="tx1"/>
                </a:solidFill>
              </a:endParaRPr>
            </a:p>
          </p:txBody>
        </p:sp>
      </p:grpSp>
    </p:spTree>
    <p:extLst>
      <p:ext uri="{BB962C8B-B14F-4D97-AF65-F5344CB8AC3E}">
        <p14:creationId xmlns:p14="http://schemas.microsoft.com/office/powerpoint/2010/main" val="3831300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848872"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(BufferedReader)</a:t>
            </a:r>
            <a:endParaRPr lang="da-DK" altLang="da-DK" sz="32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11</a:t>
            </a:fld>
            <a:endParaRPr lang="da-DK" altLang="da-DK" dirty="0"/>
          </a:p>
        </p:txBody>
      </p:sp>
      <p:sp>
        <p:nvSpPr>
          <p:cNvPr id="56" name="Text Box 4"/>
          <p:cNvSpPr txBox="1">
            <a:spLocks noChangeArrowheads="1"/>
          </p:cNvSpPr>
          <p:nvPr/>
        </p:nvSpPr>
        <p:spPr bwMode="auto">
          <a:xfrm>
            <a:off x="795298" y="5373216"/>
            <a:ext cx="7742465"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60" dirty="0" err="1">
                <a:solidFill>
                  <a:schemeClr val="tx1"/>
                </a:solidFill>
                <a:latin typeface="Courier New" pitchFamily="49" charset="0"/>
              </a:rPr>
              <a:t>BufferedReader</a:t>
            </a:r>
            <a:r>
              <a:rPr lang="en-US" altLang="da-DK" sz="800" b="1" spc="-60" dirty="0">
                <a:solidFill>
                  <a:schemeClr val="tx1"/>
                </a:solidFill>
                <a:latin typeface="Courier New" pitchFamily="49" charset="0"/>
              </a:rPr>
              <a:t> </a:t>
            </a:r>
            <a:r>
              <a:rPr lang="en-US" altLang="da-DK" sz="1600" b="1" spc="-60" dirty="0">
                <a:solidFill>
                  <a:schemeClr val="tx1"/>
                </a:solidFill>
                <a:latin typeface="Courier New" pitchFamily="49" charset="0"/>
              </a:rPr>
              <a:t>in</a:t>
            </a:r>
            <a:r>
              <a:rPr lang="en-US" altLang="da-DK" sz="800" b="1" spc="-60" dirty="0">
                <a:solidFill>
                  <a:schemeClr val="tx1"/>
                </a:solidFill>
                <a:latin typeface="Courier New" pitchFamily="49" charset="0"/>
              </a:rPr>
              <a:t> </a:t>
            </a:r>
            <a:r>
              <a:rPr lang="en-US" altLang="da-DK" sz="1600" b="1" spc="-60" dirty="0">
                <a:solidFill>
                  <a:schemeClr val="tx1"/>
                </a:solidFill>
                <a:latin typeface="Courier New" pitchFamily="49" charset="0"/>
              </a:rPr>
              <a:t>=</a:t>
            </a:r>
            <a:r>
              <a:rPr lang="en-US" altLang="da-DK" sz="800" b="1" spc="-60" dirty="0">
                <a:solidFill>
                  <a:schemeClr val="tx1"/>
                </a:solidFill>
                <a:latin typeface="Courier New" pitchFamily="49" charset="0"/>
              </a:rPr>
              <a:t> </a:t>
            </a:r>
            <a:r>
              <a:rPr lang="en-US" altLang="da-DK" sz="1600" b="1" spc="-60" dirty="0">
                <a:solidFill>
                  <a:srgbClr val="7030A0"/>
                </a:solidFill>
                <a:latin typeface="Courier New" pitchFamily="49" charset="0"/>
              </a:rPr>
              <a:t>new</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BufferedReader</a:t>
            </a:r>
            <a:r>
              <a:rPr lang="en-US" altLang="da-DK" sz="1600" b="1" spc="-60" dirty="0">
                <a:solidFill>
                  <a:schemeClr val="tx1"/>
                </a:solidFill>
                <a:latin typeface="Courier New" pitchFamily="49" charset="0"/>
              </a:rPr>
              <a:t>(</a:t>
            </a:r>
            <a:r>
              <a:rPr lang="en-US" altLang="da-DK" sz="1600" b="1" spc="-60" dirty="0">
                <a:solidFill>
                  <a:srgbClr val="7030A0"/>
                </a:solidFill>
                <a:latin typeface="Courier New" pitchFamily="49" charset="0"/>
              </a:rPr>
              <a:t>new</a:t>
            </a:r>
            <a:r>
              <a:rPr lang="en-US" altLang="da-DK" sz="800" b="1" spc="-60" dirty="0">
                <a:solidFill>
                  <a:schemeClr val="tx1"/>
                </a:solidFill>
                <a:latin typeface="Courier New" pitchFamily="49" charset="0"/>
              </a:rPr>
              <a:t> </a:t>
            </a:r>
            <a:r>
              <a:rPr lang="en-US" altLang="da-DK" sz="1600" b="1" spc="-60" dirty="0" err="1">
                <a:solidFill>
                  <a:schemeClr val="tx1"/>
                </a:solidFill>
                <a:latin typeface="Courier New" pitchFamily="49" charset="0"/>
              </a:rPr>
              <a:t>FileReader</a:t>
            </a:r>
            <a:r>
              <a:rPr lang="en-US" altLang="da-DK" sz="1600" b="1" spc="-60" dirty="0">
                <a:solidFill>
                  <a:schemeClr val="tx1"/>
                </a:solidFill>
                <a:latin typeface="Courier New" pitchFamily="49" charset="0"/>
              </a:rPr>
              <a:t>(</a:t>
            </a:r>
            <a:r>
              <a:rPr lang="en-US" altLang="da-DK" sz="1600" b="1" spc="-60" dirty="0">
                <a:solidFill>
                  <a:srgbClr val="008000"/>
                </a:solidFill>
                <a:latin typeface="Courier New" pitchFamily="49" charset="0"/>
              </a:rPr>
              <a:t>"System.in"</a:t>
            </a:r>
            <a:r>
              <a:rPr lang="en-US" altLang="da-DK" sz="1600" b="1" spc="-60" dirty="0">
                <a:solidFill>
                  <a:schemeClr val="tx1"/>
                </a:solidFill>
                <a:latin typeface="Courier New" pitchFamily="49" charset="0"/>
              </a:rPr>
              <a:t>));</a:t>
            </a:r>
            <a:endParaRPr lang="da-DK" altLang="da-DK" sz="1600" b="1" spc="-60" dirty="0">
              <a:solidFill>
                <a:schemeClr val="tx1"/>
              </a:solidFill>
              <a:latin typeface="Courier New" pitchFamily="49" charset="0"/>
            </a:endParaRPr>
          </a:p>
        </p:txBody>
      </p:sp>
      <p:sp>
        <p:nvSpPr>
          <p:cNvPr id="6" name="Text Box 21"/>
          <p:cNvSpPr txBox="1">
            <a:spLocks noChangeArrowheads="1"/>
          </p:cNvSpPr>
          <p:nvPr/>
        </p:nvSpPr>
        <p:spPr bwMode="auto">
          <a:xfrm>
            <a:off x="3566016" y="5985375"/>
            <a:ext cx="136500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Nye klasse</a:t>
            </a:r>
          </a:p>
        </p:txBody>
      </p:sp>
      <p:sp>
        <p:nvSpPr>
          <p:cNvPr id="7" name="Line 22"/>
          <p:cNvSpPr>
            <a:spLocks noChangeShapeType="1"/>
          </p:cNvSpPr>
          <p:nvPr/>
        </p:nvSpPr>
        <p:spPr bwMode="auto">
          <a:xfrm flipH="1" flipV="1">
            <a:off x="4095263" y="5664179"/>
            <a:ext cx="1896" cy="30480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8" name="Text Box 21"/>
          <p:cNvSpPr txBox="1">
            <a:spLocks noChangeArrowheads="1"/>
          </p:cNvSpPr>
          <p:nvPr/>
        </p:nvSpPr>
        <p:spPr bwMode="auto">
          <a:xfrm>
            <a:off x="5610337" y="5993191"/>
            <a:ext cx="138443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Gamle klasse</a:t>
            </a:r>
          </a:p>
        </p:txBody>
      </p:sp>
      <p:grpSp>
        <p:nvGrpSpPr>
          <p:cNvPr id="10" name="Group 9"/>
          <p:cNvGrpSpPr/>
          <p:nvPr/>
        </p:nvGrpSpPr>
        <p:grpSpPr>
          <a:xfrm>
            <a:off x="1659170" y="2627352"/>
            <a:ext cx="4442725" cy="1521728"/>
            <a:chOff x="2843808" y="4365104"/>
            <a:chExt cx="5207446" cy="1909915"/>
          </a:xfrm>
        </p:grpSpPr>
        <p:sp>
          <p:nvSpPr>
            <p:cNvPr id="11" name="Rectangle 10"/>
            <p:cNvSpPr/>
            <p:nvPr/>
          </p:nvSpPr>
          <p:spPr bwMode="auto">
            <a:xfrm>
              <a:off x="4608004" y="4365104"/>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2" name="Text Box 21"/>
            <p:cNvSpPr txBox="1">
              <a:spLocks noChangeArrowheads="1"/>
            </p:cNvSpPr>
            <p:nvPr/>
          </p:nvSpPr>
          <p:spPr bwMode="auto">
            <a:xfrm>
              <a:off x="4571999" y="4459644"/>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Reader</a:t>
              </a:r>
              <a:endParaRPr lang="da-DK" altLang="da-DK" sz="1100" b="1" dirty="0">
                <a:solidFill>
                  <a:schemeClr val="tx1"/>
                </a:solidFill>
              </a:endParaRPr>
            </a:p>
          </p:txBody>
        </p:sp>
        <p:grpSp>
          <p:nvGrpSpPr>
            <p:cNvPr id="13" name="Group 12"/>
            <p:cNvGrpSpPr/>
            <p:nvPr/>
          </p:nvGrpSpPr>
          <p:grpSpPr>
            <a:xfrm>
              <a:off x="2843808" y="5554939"/>
              <a:ext cx="1224136" cy="720080"/>
              <a:chOff x="2987824" y="5517232"/>
              <a:chExt cx="1224136" cy="720080"/>
            </a:xfrm>
          </p:grpSpPr>
          <p:sp>
            <p:nvSpPr>
              <p:cNvPr id="27" name="Rectangle 26"/>
              <p:cNvSpPr/>
              <p:nvPr/>
            </p:nvSpPr>
            <p:spPr bwMode="auto">
              <a:xfrm>
                <a:off x="2987824" y="5517232"/>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8" name="Text Box 21"/>
              <p:cNvSpPr txBox="1">
                <a:spLocks noChangeArrowheads="1"/>
              </p:cNvSpPr>
              <p:nvPr/>
            </p:nvSpPr>
            <p:spPr bwMode="auto">
              <a:xfrm>
                <a:off x="2987824" y="5628747"/>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FileReader</a:t>
                </a:r>
              </a:p>
            </p:txBody>
          </p:sp>
        </p:grpSp>
        <p:grpSp>
          <p:nvGrpSpPr>
            <p:cNvPr id="15" name="Group 14"/>
            <p:cNvGrpSpPr/>
            <p:nvPr/>
          </p:nvGrpSpPr>
          <p:grpSpPr>
            <a:xfrm>
              <a:off x="6372200" y="5554939"/>
              <a:ext cx="1679054" cy="720080"/>
              <a:chOff x="6372200" y="5554939"/>
              <a:chExt cx="1679054" cy="720080"/>
            </a:xfrm>
          </p:grpSpPr>
          <p:sp>
            <p:nvSpPr>
              <p:cNvPr id="25" name="Rectangle 24"/>
              <p:cNvSpPr/>
              <p:nvPr/>
            </p:nvSpPr>
            <p:spPr bwMode="auto">
              <a:xfrm>
                <a:off x="6372200" y="5554939"/>
                <a:ext cx="1623713"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6" name="Text Box 21"/>
              <p:cNvSpPr txBox="1">
                <a:spLocks noChangeArrowheads="1"/>
              </p:cNvSpPr>
              <p:nvPr/>
            </p:nvSpPr>
            <p:spPr bwMode="auto">
              <a:xfrm>
                <a:off x="6383496" y="5666454"/>
                <a:ext cx="1667758"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BufferedReader</a:t>
                </a:r>
              </a:p>
            </p:txBody>
          </p:sp>
        </p:grpSp>
        <p:grpSp>
          <p:nvGrpSpPr>
            <p:cNvPr id="16" name="Group 15"/>
            <p:cNvGrpSpPr/>
            <p:nvPr/>
          </p:nvGrpSpPr>
          <p:grpSpPr>
            <a:xfrm>
              <a:off x="4067944" y="5093730"/>
              <a:ext cx="2304256" cy="821248"/>
              <a:chOff x="4067944" y="5093730"/>
              <a:chExt cx="2304256" cy="821248"/>
            </a:xfrm>
          </p:grpSpPr>
          <p:cxnSp>
            <p:nvCxnSpPr>
              <p:cNvPr id="21" name="Straight Arrow Connector 20"/>
              <p:cNvCxnSpPr>
                <a:stCxn id="25" idx="1"/>
                <a:endCxn id="27" idx="3"/>
              </p:cNvCxnSpPr>
              <p:nvPr/>
            </p:nvCxnSpPr>
            <p:spPr bwMode="auto">
              <a:xfrm flipH="1">
                <a:off x="4067944" y="5914978"/>
                <a:ext cx="2304256" cy="0"/>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22" name="Straight Arrow Connector 21"/>
              <p:cNvCxnSpPr/>
              <p:nvPr/>
            </p:nvCxnSpPr>
            <p:spPr bwMode="auto">
              <a:xfrm>
                <a:off x="5184068" y="5229200"/>
                <a:ext cx="2295" cy="681063"/>
              </a:xfrm>
              <a:prstGeom prst="straightConnector1">
                <a:avLst/>
              </a:prstGeom>
              <a:noFill/>
              <a:ln w="19050" cap="flat" cmpd="sng" algn="ctr">
                <a:solidFill>
                  <a:schemeClr val="tx1"/>
                </a:solidFill>
                <a:prstDash val="solid"/>
                <a:round/>
                <a:headEnd type="none" w="med" len="med"/>
                <a:tailEnd type="none" w="med" len="med"/>
              </a:ln>
              <a:effectLst/>
            </p:spPr>
          </p:cxnSp>
          <p:sp>
            <p:nvSpPr>
              <p:cNvPr id="23" name="Isosceles Triangle 22"/>
              <p:cNvSpPr/>
              <p:nvPr/>
            </p:nvSpPr>
            <p:spPr bwMode="auto">
              <a:xfrm>
                <a:off x="5097687" y="5093730"/>
                <a:ext cx="172762" cy="165792"/>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cxnSp>
          <p:nvCxnSpPr>
            <p:cNvPr id="17" name="Straight Arrow Connector 16"/>
            <p:cNvCxnSpPr/>
            <p:nvPr/>
          </p:nvCxnSpPr>
          <p:spPr bwMode="auto">
            <a:xfrm flipV="1">
              <a:off x="5829300" y="4719638"/>
              <a:ext cx="1157288" cy="4762"/>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18" name="Straight Arrow Connector 17"/>
            <p:cNvCxnSpPr/>
            <p:nvPr/>
          </p:nvCxnSpPr>
          <p:spPr bwMode="auto">
            <a:xfrm>
              <a:off x="6972300" y="4724400"/>
              <a:ext cx="1602" cy="666887"/>
            </a:xfrm>
            <a:prstGeom prst="straightConnector1">
              <a:avLst/>
            </a:prstGeom>
            <a:noFill/>
            <a:ln w="19050" cap="flat" cmpd="sng" algn="ctr">
              <a:solidFill>
                <a:schemeClr val="tx1"/>
              </a:solidFill>
              <a:prstDash val="solid"/>
              <a:round/>
              <a:headEnd type="none" w="med" len="med"/>
              <a:tailEnd type="none" w="med" len="med"/>
            </a:ln>
            <a:effectLst/>
          </p:spPr>
        </p:cxnSp>
        <p:sp>
          <p:nvSpPr>
            <p:cNvPr id="19" name="Parallelogram 18"/>
            <p:cNvSpPr/>
            <p:nvPr/>
          </p:nvSpPr>
          <p:spPr bwMode="auto">
            <a:xfrm rot="18371703">
              <a:off x="6883356" y="5391710"/>
              <a:ext cx="166817" cy="103100"/>
            </a:xfrm>
            <a:prstGeom prst="parallelogram">
              <a:avLst>
                <a:gd name="adj" fmla="val 38084"/>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0" name="Text Box 21"/>
            <p:cNvSpPr txBox="1">
              <a:spLocks noChangeArrowheads="1"/>
            </p:cNvSpPr>
            <p:nvPr/>
          </p:nvSpPr>
          <p:spPr bwMode="auto">
            <a:xfrm>
              <a:off x="5832140" y="4463487"/>
              <a:ext cx="236758" cy="2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dirty="0">
                  <a:solidFill>
                    <a:schemeClr val="tx1"/>
                  </a:solidFill>
                </a:rPr>
                <a:t>1</a:t>
              </a:r>
            </a:p>
          </p:txBody>
        </p:sp>
      </p:grpSp>
      <p:sp>
        <p:nvSpPr>
          <p:cNvPr id="29" name="Text Box 21"/>
          <p:cNvSpPr txBox="1">
            <a:spLocks noChangeArrowheads="1"/>
          </p:cNvSpPr>
          <p:nvPr/>
        </p:nvSpPr>
        <p:spPr bwMode="auto">
          <a:xfrm>
            <a:off x="5855137" y="2606806"/>
            <a:ext cx="258127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200" b="1" dirty="0">
                <a:solidFill>
                  <a:srgbClr val="FF0000"/>
                </a:solidFill>
              </a:rPr>
              <a:t>Rombeformet pilehoved angiver, at en klasse ”indeholder” objekter fra andre klasser</a:t>
            </a:r>
          </a:p>
        </p:txBody>
      </p:sp>
      <p:sp>
        <p:nvSpPr>
          <p:cNvPr id="30" name="Rectangle 3"/>
          <p:cNvSpPr txBox="1">
            <a:spLocks noChangeArrowheads="1"/>
          </p:cNvSpPr>
          <p:nvPr/>
        </p:nvSpPr>
        <p:spPr bwMode="auto">
          <a:xfrm>
            <a:off x="467544" y="1012478"/>
            <a:ext cx="8568952" cy="152078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UML diagram</a:t>
            </a:r>
          </a:p>
          <a:p>
            <a:pPr marL="665163" lvl="1" indent="-265113">
              <a:spcBef>
                <a:spcPts val="200"/>
              </a:spcBef>
            </a:pPr>
            <a:r>
              <a:rPr lang="da-DK" altLang="da-DK" sz="1800" kern="0" spc="-30" dirty="0">
                <a:ea typeface="ＭＳ Ｐゴシック" pitchFamily="34" charset="-128"/>
              </a:rPr>
              <a:t>BufferedReader objektet ”indeholder” et Reader objekt (som i det viste UML diagram er et FileReader objekt, men kan være et vilkårligt Reader objekt)</a:t>
            </a:r>
          </a:p>
          <a:p>
            <a:pPr marL="665163" lvl="1" indent="-265113">
              <a:spcBef>
                <a:spcPts val="200"/>
              </a:spcBef>
            </a:pPr>
            <a:r>
              <a:rPr lang="da-DK" altLang="da-DK" sz="1800" kern="0" dirty="0" err="1">
                <a:ea typeface="ＭＳ Ｐゴシック" pitchFamily="34" charset="-128"/>
              </a:rPr>
              <a:t>BufferedReader</a:t>
            </a:r>
            <a:r>
              <a:rPr lang="da-DK" altLang="da-DK" sz="1800" kern="0" dirty="0">
                <a:ea typeface="ＭＳ Ｐゴシック" pitchFamily="34" charset="-128"/>
              </a:rPr>
              <a:t> er en subklasse af Reader, og </a:t>
            </a:r>
            <a:r>
              <a:rPr lang="da-DK" altLang="da-DK" sz="1800" kern="0" dirty="0" err="1">
                <a:ea typeface="ＭＳ Ｐゴシック" pitchFamily="34" charset="-128"/>
              </a:rPr>
              <a:t>BufferedReader</a:t>
            </a:r>
            <a:r>
              <a:rPr lang="da-DK" altLang="da-DK" sz="1800" kern="0" dirty="0">
                <a:ea typeface="ＭＳ Ｐゴシック" pitchFamily="34" charset="-128"/>
              </a:rPr>
              <a:t> objektet kan derfor (ligesom </a:t>
            </a:r>
            <a:r>
              <a:rPr lang="da-DK" altLang="da-DK" sz="1800" kern="0" dirty="0" err="1">
                <a:ea typeface="ＭＳ Ｐゴシック" pitchFamily="34" charset="-128"/>
              </a:rPr>
              <a:t>FileReader</a:t>
            </a:r>
            <a:r>
              <a:rPr lang="da-DK" altLang="da-DK" sz="1800" kern="0" dirty="0">
                <a:ea typeface="ＭＳ Ｐゴシック" pitchFamily="34" charset="-128"/>
              </a:rPr>
              <a:t> objektet) anvendes, hvor der skal bruges et Reader objektet</a:t>
            </a:r>
          </a:p>
        </p:txBody>
      </p:sp>
      <p:sp>
        <p:nvSpPr>
          <p:cNvPr id="31" name="Rectangle 3"/>
          <p:cNvSpPr txBox="1">
            <a:spLocks noChangeArrowheads="1"/>
          </p:cNvSpPr>
          <p:nvPr/>
        </p:nvSpPr>
        <p:spPr bwMode="auto">
          <a:xfrm>
            <a:off x="351649" y="4562666"/>
            <a:ext cx="8180791" cy="73854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err="1">
                <a:solidFill>
                  <a:srgbClr val="A50021"/>
                </a:solidFill>
                <a:ea typeface="ＭＳ Ｐゴシック" pitchFamily="34" charset="-128"/>
                <a:cs typeface="ＭＳ Ｐゴシック" pitchFamily="-106" charset="-128"/>
              </a:rPr>
              <a:t>Instantiering</a:t>
            </a:r>
            <a:endParaRPr lang="da-DK" altLang="da-DK" b="1" kern="0" dirty="0">
              <a:solidFill>
                <a:srgbClr val="A50021"/>
              </a:solidFill>
              <a:ea typeface="ＭＳ Ｐゴシック" pitchFamily="34" charset="-128"/>
              <a:cs typeface="ＭＳ Ｐゴシック" pitchFamily="-106" charset="-128"/>
            </a:endParaRPr>
          </a:p>
          <a:p>
            <a:pPr marL="665163" lvl="1" indent="-265113">
              <a:spcBef>
                <a:spcPts val="200"/>
              </a:spcBef>
            </a:pPr>
            <a:r>
              <a:rPr lang="da-DK" altLang="da-DK" sz="1800" kern="0" spc="-40" dirty="0">
                <a:ea typeface="ＭＳ Ｐゴシック" pitchFamily="34" charset="-128"/>
              </a:rPr>
              <a:t>Det objekt, der skal dekoreres, gives med som parameter til konstruktøren</a:t>
            </a:r>
          </a:p>
        </p:txBody>
      </p:sp>
      <p:sp>
        <p:nvSpPr>
          <p:cNvPr id="32" name="Line 22"/>
          <p:cNvSpPr>
            <a:spLocks noChangeShapeType="1"/>
          </p:cNvSpPr>
          <p:nvPr/>
        </p:nvSpPr>
        <p:spPr bwMode="auto">
          <a:xfrm flipH="1" flipV="1">
            <a:off x="6131170" y="5652456"/>
            <a:ext cx="1896" cy="30480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3" name="Line 22"/>
          <p:cNvSpPr>
            <a:spLocks noChangeShapeType="1"/>
          </p:cNvSpPr>
          <p:nvPr/>
        </p:nvSpPr>
        <p:spPr bwMode="auto">
          <a:xfrm flipH="1">
            <a:off x="5309005" y="2999727"/>
            <a:ext cx="546131" cy="46906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4" name="Text Box 21"/>
          <p:cNvSpPr txBox="1">
            <a:spLocks noChangeArrowheads="1"/>
          </p:cNvSpPr>
          <p:nvPr/>
        </p:nvSpPr>
        <p:spPr bwMode="auto">
          <a:xfrm>
            <a:off x="1417273" y="4165655"/>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Gamle klasse</a:t>
            </a:r>
          </a:p>
        </p:txBody>
      </p:sp>
      <p:sp>
        <p:nvSpPr>
          <p:cNvPr id="35" name="Text Box 21"/>
          <p:cNvSpPr txBox="1">
            <a:spLocks noChangeArrowheads="1"/>
          </p:cNvSpPr>
          <p:nvPr/>
        </p:nvSpPr>
        <p:spPr bwMode="auto">
          <a:xfrm>
            <a:off x="4604639" y="4142209"/>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Nye klasse</a:t>
            </a:r>
          </a:p>
        </p:txBody>
      </p:sp>
      <p:grpSp>
        <p:nvGrpSpPr>
          <p:cNvPr id="36" name="Group 35"/>
          <p:cNvGrpSpPr/>
          <p:nvPr/>
        </p:nvGrpSpPr>
        <p:grpSpPr>
          <a:xfrm>
            <a:off x="6804002" y="3266608"/>
            <a:ext cx="1800446" cy="1311995"/>
            <a:chOff x="5652120" y="5373216"/>
            <a:chExt cx="1944216" cy="1484784"/>
          </a:xfrm>
        </p:grpSpPr>
        <p:sp>
          <p:nvSpPr>
            <p:cNvPr id="37" name="Rounded Rectangle 36"/>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8" name="Text Box 21"/>
            <p:cNvSpPr txBox="1">
              <a:spLocks noChangeArrowheads="1"/>
            </p:cNvSpPr>
            <p:nvPr/>
          </p:nvSpPr>
          <p:spPr bwMode="auto">
            <a:xfrm>
              <a:off x="5796136" y="5399572"/>
              <a:ext cx="1512168"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BufferedReader</a:t>
              </a:r>
              <a:endParaRPr lang="da-DK" altLang="da-DK" sz="1050" b="1" u="sng" dirty="0">
                <a:solidFill>
                  <a:schemeClr val="tx1"/>
                </a:solidFill>
              </a:endParaRPr>
            </a:p>
          </p:txBody>
        </p:sp>
        <p:sp>
          <p:nvSpPr>
            <p:cNvPr id="39" name="Rounded Rectangle 38"/>
            <p:cNvSpPr/>
            <p:nvPr/>
          </p:nvSpPr>
          <p:spPr bwMode="auto">
            <a:xfrm>
              <a:off x="6084168" y="5735909"/>
              <a:ext cx="1080120" cy="664891"/>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40" name="Text Box 21"/>
            <p:cNvSpPr txBox="1">
              <a:spLocks noChangeArrowheads="1"/>
            </p:cNvSpPr>
            <p:nvPr/>
          </p:nvSpPr>
          <p:spPr bwMode="auto">
            <a:xfrm>
              <a:off x="6194116" y="5756857"/>
              <a:ext cx="809921"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Reader</a:t>
              </a:r>
              <a:endParaRPr lang="da-DK" altLang="da-DK" sz="1050" b="1" u="sng" dirty="0">
                <a:solidFill>
                  <a:schemeClr val="tx1"/>
                </a:solidFill>
              </a:endParaRPr>
            </a:p>
          </p:txBody>
        </p:sp>
      </p:grpSp>
    </p:spTree>
    <p:extLst>
      <p:ext uri="{BB962C8B-B14F-4D97-AF65-F5344CB8AC3E}">
        <p14:creationId xmlns:p14="http://schemas.microsoft.com/office/powerpoint/2010/main" val="3014645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 grpId="0"/>
      <p:bldP spid="7" grpId="0" animBg="1"/>
      <p:bldP spid="8" grpId="0"/>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676456" cy="682625"/>
          </a:xfrm>
        </p:spPr>
        <p:txBody>
          <a:bodyPr/>
          <a:lstStyle/>
          <a:p>
            <a:r>
              <a:rPr lang="da-DK" altLang="da-DK" sz="3000" dirty="0" err="1">
                <a:ea typeface="ＭＳ Ｐゴシック" pitchFamily="34" charset="-128"/>
                <a:cs typeface="Arial"/>
              </a:rPr>
              <a:t>Decorator</a:t>
            </a:r>
            <a:r>
              <a:rPr lang="da-DK" altLang="da-DK" sz="3000" dirty="0">
                <a:ea typeface="ＭＳ Ｐゴシック" pitchFamily="34" charset="-128"/>
                <a:cs typeface="Arial"/>
              </a:rPr>
              <a:t> mønsteret (BufferedReader fortsat)</a:t>
            </a:r>
            <a:endParaRPr lang="da-DK" altLang="da-DK" sz="30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12</a:t>
            </a:fld>
            <a:endParaRPr lang="da-DK" altLang="da-DK" dirty="0"/>
          </a:p>
        </p:txBody>
      </p:sp>
      <p:sp>
        <p:nvSpPr>
          <p:cNvPr id="56" name="Text Box 4"/>
          <p:cNvSpPr txBox="1">
            <a:spLocks noChangeArrowheads="1"/>
          </p:cNvSpPr>
          <p:nvPr/>
        </p:nvSpPr>
        <p:spPr bwMode="auto">
          <a:xfrm>
            <a:off x="2407681" y="1464545"/>
            <a:ext cx="5443307" cy="5280549"/>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class</a:t>
            </a:r>
            <a:r>
              <a:rPr lang="en-US" altLang="da-DK" sz="1600" b="1" spc="-60" dirty="0">
                <a:solidFill>
                  <a:schemeClr val="tx1"/>
                </a:solidFill>
                <a:latin typeface="Courier New" pitchFamily="49" charset="0"/>
              </a:rPr>
              <a:t> BufferedReader </a:t>
            </a:r>
            <a:r>
              <a:rPr lang="en-US" altLang="da-DK" sz="1600" b="1" spc="-60" dirty="0">
                <a:solidFill>
                  <a:srgbClr val="7030A0"/>
                </a:solidFill>
                <a:latin typeface="Courier New" pitchFamily="49" charset="0"/>
              </a:rPr>
              <a:t>extends</a:t>
            </a:r>
            <a:r>
              <a:rPr lang="en-US" altLang="da-DK" sz="1600" b="1" spc="-60" dirty="0">
                <a:solidFill>
                  <a:schemeClr val="tx1"/>
                </a:solidFill>
                <a:latin typeface="Courier New" pitchFamily="49" charset="0"/>
              </a:rPr>
              <a:t> Reader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private</a:t>
            </a:r>
            <a:r>
              <a:rPr lang="en-US" altLang="da-DK" sz="1600" b="1" spc="-60" dirty="0">
                <a:solidFill>
                  <a:schemeClr val="tx1"/>
                </a:solidFill>
                <a:latin typeface="Courier New" pitchFamily="49" charset="0"/>
              </a:rPr>
              <a:t> Reader </a:t>
            </a:r>
            <a:r>
              <a:rPr lang="en-US" altLang="da-DK" sz="1600" b="1" spc="-60" dirty="0" err="1">
                <a:solidFill>
                  <a:schemeClr val="tx1"/>
                </a:solidFill>
                <a:latin typeface="Courier New" pitchFamily="49" charset="0"/>
              </a:rPr>
              <a:t>reader</a:t>
            </a:r>
            <a:r>
              <a:rPr lang="en-US" altLang="da-DK" sz="1600" b="1" spc="-60" dirty="0">
                <a:solidFill>
                  <a:schemeClr val="tx1"/>
                </a:solidFill>
                <a:latin typeface="Courier New" pitchFamily="49" charset="0"/>
              </a:rPr>
              <a:t>;</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BufferedReader(Reader reader) {</a:t>
            </a:r>
          </a:p>
          <a:p>
            <a:pPr eaLnBrk="1" hangingPunct="1"/>
            <a:r>
              <a:rPr lang="en-US" altLang="da-DK" sz="1600" b="1" spc="-60" dirty="0">
                <a:solidFill>
                  <a:schemeClr val="tx1"/>
                </a:solidFill>
                <a:latin typeface="Courier New" pitchFamily="49" charset="0"/>
              </a:rPr>
              <a:t>    </a:t>
            </a:r>
            <a:r>
              <a:rPr lang="en-US" altLang="da-DK" sz="1600" b="1" spc="-60" dirty="0">
                <a:solidFill>
                  <a:srgbClr val="0070C0"/>
                </a:solidFill>
                <a:latin typeface="Courier New" pitchFamily="49" charset="0"/>
              </a:rPr>
              <a:t>super</a:t>
            </a:r>
            <a:r>
              <a:rPr lang="en-US" altLang="da-DK" sz="1600" b="1" spc="-60" dirty="0">
                <a:solidFill>
                  <a:schemeClr val="tx1"/>
                </a:solidFill>
                <a:latin typeface="Courier New" pitchFamily="49" charset="0"/>
              </a:rPr>
              <a:t>();</a:t>
            </a:r>
          </a:p>
          <a:p>
            <a:pPr eaLnBrk="1" hangingPunct="1"/>
            <a:r>
              <a:rPr lang="en-US" altLang="da-DK" sz="1600" b="1" spc="-60" dirty="0">
                <a:solidFill>
                  <a:schemeClr val="tx1"/>
                </a:solidFill>
                <a:latin typeface="Courier New" pitchFamily="49" charset="0"/>
              </a:rPr>
              <a:t>    </a:t>
            </a:r>
            <a:r>
              <a:rPr lang="en-US" altLang="da-DK" sz="1600" b="1" spc="-60" dirty="0" err="1">
                <a:solidFill>
                  <a:srgbClr val="0070C0"/>
                </a:solidFill>
                <a:latin typeface="Courier New" pitchFamily="49" charset="0"/>
              </a:rPr>
              <a:t>this</a:t>
            </a:r>
            <a:r>
              <a:rPr lang="en-US" altLang="da-DK" sz="1600" b="1" spc="-60" dirty="0" err="1">
                <a:solidFill>
                  <a:schemeClr val="tx1"/>
                </a:solidFill>
                <a:latin typeface="Courier New" pitchFamily="49" charset="0"/>
              </a:rPr>
              <a:t>.reader</a:t>
            </a:r>
            <a:r>
              <a:rPr lang="en-US" altLang="da-DK" sz="1600" b="1" spc="-60" dirty="0">
                <a:solidFill>
                  <a:schemeClr val="tx1"/>
                </a:solidFill>
                <a:latin typeface="Courier New" pitchFamily="49" charset="0"/>
              </a:rPr>
              <a:t> = reader;</a:t>
            </a:r>
          </a:p>
          <a:p>
            <a:pPr eaLnBrk="1" hangingPunct="1">
              <a:lnSpc>
                <a:spcPct val="50000"/>
              </a:lnSpc>
            </a:pPr>
            <a:r>
              <a:rPr lang="en-US" altLang="da-DK" sz="1600" b="1" spc="-60" dirty="0">
                <a:solidFill>
                  <a:srgbClr val="0000FF"/>
                </a:solidFill>
                <a:latin typeface="Courier New" pitchFamily="49" charset="0"/>
              </a:rPr>
              <a:t> </a:t>
            </a: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0000FF"/>
                </a:solidFill>
                <a:latin typeface="Courier New" pitchFamily="49" charset="0"/>
              </a:rPr>
              <a:t>// Reads a single character</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read()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reader.read</a:t>
            </a:r>
            <a:r>
              <a:rPr lang="en-US" altLang="da-DK" sz="1600" b="1" spc="-60" dirty="0">
                <a:solidFill>
                  <a:schemeClr val="tx1"/>
                </a:solidFill>
                <a:latin typeface="Courier New" pitchFamily="49" charset="0"/>
              </a:rPr>
              <a:t>();</a:t>
            </a:r>
          </a:p>
          <a:p>
            <a:pPr eaLnBrk="1" hangingPunct="1">
              <a:lnSpc>
                <a:spcPct val="70000"/>
              </a:lnSpc>
            </a:pP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rgbClr val="0000FF"/>
                </a:solidFill>
                <a:latin typeface="Courier New" pitchFamily="49" charset="0"/>
              </a:rPr>
              <a:t>  </a:t>
            </a:r>
            <a:r>
              <a:rPr lang="en-US" altLang="da-DK" sz="1600" b="1" spc="-60" dirty="0">
                <a:solidFill>
                  <a:schemeClr val="tx1"/>
                </a:solidFill>
                <a:latin typeface="Courier New" pitchFamily="49" charset="0"/>
              </a:rPr>
              <a:t>...</a:t>
            </a:r>
          </a:p>
          <a:p>
            <a:pPr eaLnBrk="1" hangingPunct="1">
              <a:lnSpc>
                <a:spcPct val="5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rgbClr val="0000FF"/>
                </a:solidFill>
                <a:latin typeface="Courier New" pitchFamily="49" charset="0"/>
              </a:rPr>
              <a:t>  // Closes the stream</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close()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reader.close</a:t>
            </a:r>
            <a:r>
              <a:rPr lang="en-US" altLang="da-DK" sz="1600" b="1" spc="-60" dirty="0">
                <a:solidFill>
                  <a:schemeClr val="tx1"/>
                </a:solidFill>
                <a:latin typeface="Courier New" pitchFamily="49" charset="0"/>
              </a:rPr>
              <a:t>();</a:t>
            </a:r>
          </a:p>
          <a:p>
            <a:pPr eaLnBrk="1" hangingPunct="1">
              <a:lnSpc>
                <a:spcPct val="7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0000FF"/>
                </a:solidFill>
                <a:latin typeface="Courier New" pitchFamily="49" charset="0"/>
              </a:rPr>
              <a:t>// Reads a line of text</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readLine</a:t>
            </a: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p:txBody>
      </p:sp>
      <p:sp>
        <p:nvSpPr>
          <p:cNvPr id="6" name="Text Box 21"/>
          <p:cNvSpPr txBox="1">
            <a:spLocks noChangeArrowheads="1"/>
          </p:cNvSpPr>
          <p:nvPr/>
        </p:nvSpPr>
        <p:spPr bwMode="auto">
          <a:xfrm>
            <a:off x="231534" y="2349896"/>
            <a:ext cx="2009787"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Konstruktøren gemmer det ”gamle” objekt i feltvariablen </a:t>
            </a:r>
            <a:r>
              <a:rPr lang="da-DK" altLang="da-DK" sz="1400" b="1" dirty="0" err="1">
                <a:solidFill>
                  <a:srgbClr val="FF0000"/>
                </a:solidFill>
              </a:rPr>
              <a:t>reader</a:t>
            </a:r>
            <a:endParaRPr lang="da-DK" altLang="da-DK" sz="1400" b="1" dirty="0">
              <a:solidFill>
                <a:srgbClr val="FF0000"/>
              </a:solidFill>
            </a:endParaRPr>
          </a:p>
        </p:txBody>
      </p:sp>
      <p:sp>
        <p:nvSpPr>
          <p:cNvPr id="7" name="Line 22"/>
          <p:cNvSpPr>
            <a:spLocks noChangeShapeType="1"/>
          </p:cNvSpPr>
          <p:nvPr/>
        </p:nvSpPr>
        <p:spPr bwMode="auto">
          <a:xfrm flipV="1">
            <a:off x="2179875" y="2724659"/>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0" name="Rectangle 3"/>
          <p:cNvSpPr txBox="1">
            <a:spLocks noChangeArrowheads="1"/>
          </p:cNvSpPr>
          <p:nvPr/>
        </p:nvSpPr>
        <p:spPr bwMode="auto">
          <a:xfrm>
            <a:off x="467544" y="1012479"/>
            <a:ext cx="6048672" cy="400297"/>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Skitse til implementation af BufferedReader</a:t>
            </a:r>
          </a:p>
        </p:txBody>
      </p:sp>
      <p:sp>
        <p:nvSpPr>
          <p:cNvPr id="32" name="Line 22"/>
          <p:cNvSpPr>
            <a:spLocks noChangeShapeType="1"/>
          </p:cNvSpPr>
          <p:nvPr/>
        </p:nvSpPr>
        <p:spPr bwMode="auto">
          <a:xfrm flipH="1" flipV="1">
            <a:off x="7058899" y="1772815"/>
            <a:ext cx="360041" cy="843857"/>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4" name="Line 22"/>
          <p:cNvSpPr>
            <a:spLocks noChangeShapeType="1"/>
          </p:cNvSpPr>
          <p:nvPr/>
        </p:nvSpPr>
        <p:spPr bwMode="auto">
          <a:xfrm flipV="1">
            <a:off x="2026457" y="3790461"/>
            <a:ext cx="556648" cy="323049"/>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5" name="Line 22"/>
          <p:cNvSpPr>
            <a:spLocks noChangeShapeType="1"/>
          </p:cNvSpPr>
          <p:nvPr/>
        </p:nvSpPr>
        <p:spPr bwMode="auto">
          <a:xfrm>
            <a:off x="2022550" y="4672310"/>
            <a:ext cx="552740" cy="34516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209008" y="3811091"/>
            <a:ext cx="200978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Kald af ”gamle” metoder sendes videre til det objekt, som feltvariablen </a:t>
            </a:r>
            <a:r>
              <a:rPr lang="da-DK" altLang="da-DK" sz="1400" b="1" dirty="0" err="1">
                <a:solidFill>
                  <a:srgbClr val="FF0000"/>
                </a:solidFill>
              </a:rPr>
              <a:t>reader</a:t>
            </a:r>
            <a:r>
              <a:rPr lang="da-DK" altLang="da-DK" sz="1400" b="1" dirty="0">
                <a:solidFill>
                  <a:srgbClr val="FF0000"/>
                </a:solidFill>
              </a:rPr>
              <a:t> peger på</a:t>
            </a:r>
          </a:p>
        </p:txBody>
      </p:sp>
      <p:sp>
        <p:nvSpPr>
          <p:cNvPr id="37" name="Text Box 21"/>
          <p:cNvSpPr txBox="1">
            <a:spLocks noChangeArrowheads="1"/>
          </p:cNvSpPr>
          <p:nvPr/>
        </p:nvSpPr>
        <p:spPr bwMode="auto">
          <a:xfrm>
            <a:off x="435811" y="5615354"/>
            <a:ext cx="1560221"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 metode (implementeres fra scratch)</a:t>
            </a:r>
          </a:p>
        </p:txBody>
      </p:sp>
      <p:sp>
        <p:nvSpPr>
          <p:cNvPr id="38" name="Line 22"/>
          <p:cNvSpPr>
            <a:spLocks noChangeShapeType="1"/>
          </p:cNvSpPr>
          <p:nvPr/>
        </p:nvSpPr>
        <p:spPr bwMode="auto">
          <a:xfrm flipV="1">
            <a:off x="2024559" y="5949280"/>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9" name="Line 22"/>
          <p:cNvSpPr>
            <a:spLocks noChangeShapeType="1"/>
          </p:cNvSpPr>
          <p:nvPr/>
        </p:nvSpPr>
        <p:spPr bwMode="auto">
          <a:xfrm flipV="1">
            <a:off x="2050921" y="1970474"/>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0" name="Text Box 21"/>
          <p:cNvSpPr txBox="1">
            <a:spLocks noChangeArrowheads="1"/>
          </p:cNvSpPr>
          <p:nvPr/>
        </p:nvSpPr>
        <p:spPr bwMode="auto">
          <a:xfrm>
            <a:off x="850037" y="1835118"/>
            <a:ext cx="1276739"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a:solidFill>
                  <a:srgbClr val="FF0000"/>
                </a:solidFill>
              </a:rPr>
              <a:t>Feltvariabel</a:t>
            </a:r>
            <a:endParaRPr lang="da-DK" altLang="da-DK" sz="1400" b="1" dirty="0">
              <a:solidFill>
                <a:srgbClr val="FF0000"/>
              </a:solidFill>
            </a:endParaRPr>
          </a:p>
        </p:txBody>
      </p:sp>
      <p:sp>
        <p:nvSpPr>
          <p:cNvPr id="8" name="Text Box 21"/>
          <p:cNvSpPr txBox="1">
            <a:spLocks noChangeArrowheads="1"/>
          </p:cNvSpPr>
          <p:nvPr/>
        </p:nvSpPr>
        <p:spPr bwMode="auto">
          <a:xfrm>
            <a:off x="6084168" y="2483795"/>
            <a:ext cx="2915880" cy="882293"/>
          </a:xfrm>
          <a:prstGeom prst="rect">
            <a:avLst/>
          </a:prstGeom>
          <a:solidFill>
            <a:srgbClr val="CCECFF"/>
          </a:solidFill>
          <a:ln w="28575">
            <a:solidFill>
              <a:srgbClr val="0000FF"/>
            </a:solidFill>
          </a:ln>
        </p:spPr>
        <p:txBody>
          <a:bodyPr wrap="square">
            <a:spAutoFit/>
          </a:bodyPr>
          <a:lstStyle>
            <a:defPPr>
              <a:defRPr lang="da-DK"/>
            </a:defPPr>
            <a:lvl1pPr eaLnBrk="1" hangingPunct="1">
              <a:spcBef>
                <a:spcPct val="50000"/>
              </a:spcBef>
              <a:buFontTx/>
              <a:buNone/>
              <a:defRPr sz="1400" b="1">
                <a:solidFill>
                  <a:srgbClr val="0000FF"/>
                </a:solidFill>
              </a:defRPr>
            </a:lvl1pPr>
          </a:lstStyle>
          <a:p>
            <a:r>
              <a:rPr lang="da-DK" altLang="da-DK" sz="1200" dirty="0"/>
              <a:t>Den ”nye” klasse er en subklasse af Reader (ligesom den ”gamle)</a:t>
            </a:r>
          </a:p>
          <a:p>
            <a:pPr>
              <a:spcBef>
                <a:spcPts val="400"/>
              </a:spcBef>
            </a:pPr>
            <a:r>
              <a:rPr lang="da-DK" altLang="da-DK" sz="1200" dirty="0"/>
              <a:t>Den kan derfor bruges alle de steder, hvor man skal bruge et Reader objekt</a:t>
            </a:r>
          </a:p>
        </p:txBody>
      </p:sp>
    </p:spTree>
    <p:extLst>
      <p:ext uri="{BB962C8B-B14F-4D97-AF65-F5344CB8AC3E}">
        <p14:creationId xmlns:p14="http://schemas.microsoft.com/office/powerpoint/2010/main" val="258018213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064896"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(andet eksempel)</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00759"/>
            <a:ext cx="8640960" cy="219420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Klassen </a:t>
            </a:r>
            <a:r>
              <a:rPr lang="da-DK" altLang="da-DK" b="1" kern="0" dirty="0" err="1">
                <a:solidFill>
                  <a:srgbClr val="008000"/>
                </a:solidFill>
                <a:ea typeface="ＭＳ Ｐゴシック" pitchFamily="34" charset="-128"/>
                <a:cs typeface="ＭＳ Ｐゴシック" pitchFamily="-106" charset="-128"/>
              </a:rPr>
              <a:t>JScrollPane</a:t>
            </a:r>
            <a:r>
              <a:rPr lang="da-DK" altLang="da-DK" b="1" kern="0" dirty="0">
                <a:solidFill>
                  <a:srgbClr val="A50021"/>
                </a:solidFill>
                <a:ea typeface="ＭＳ Ｐゴシック" pitchFamily="34" charset="-128"/>
                <a:cs typeface="ＭＳ Ｐゴシック" pitchFamily="-106" charset="-128"/>
              </a:rPr>
              <a:t> kan dekorere (forsyne) et vilkårligt </a:t>
            </a:r>
            <a:r>
              <a:rPr lang="da-DK" altLang="da-DK" b="1" kern="0" dirty="0">
                <a:solidFill>
                  <a:srgbClr val="008000"/>
                </a:solidFill>
                <a:ea typeface="ＭＳ Ｐゴシック" pitchFamily="34" charset="-128"/>
                <a:cs typeface="ＭＳ Ｐゴシック" pitchFamily="-106" charset="-128"/>
              </a:rPr>
              <a:t>Component</a:t>
            </a:r>
            <a:r>
              <a:rPr lang="da-DK" altLang="da-DK" b="1" kern="0" dirty="0">
                <a:solidFill>
                  <a:srgbClr val="A50021"/>
                </a:solidFill>
                <a:ea typeface="ＭＳ Ｐゴシック" pitchFamily="34" charset="-128"/>
                <a:cs typeface="ＭＳ Ｐゴシック" pitchFamily="-106" charset="-128"/>
              </a:rPr>
              <a:t> objekt (i en GUI) med scrollbarer</a:t>
            </a:r>
          </a:p>
          <a:p>
            <a:pPr marL="665163" lvl="1" indent="-265113">
              <a:spcBef>
                <a:spcPts val="300"/>
              </a:spcBef>
            </a:pPr>
            <a:r>
              <a:rPr lang="da-DK" altLang="da-DK" sz="1800" kern="0" dirty="0" err="1">
                <a:ea typeface="ＭＳ Ｐゴシック" pitchFamily="34" charset="-128"/>
              </a:rPr>
              <a:t>JScrollPane</a:t>
            </a:r>
            <a:r>
              <a:rPr lang="da-DK" altLang="da-DK" sz="1800" kern="0" dirty="0">
                <a:ea typeface="ＭＳ Ｐゴシック" pitchFamily="34" charset="-128"/>
              </a:rPr>
              <a:t> objektet ”indeholder” det oprindelige Component objekt</a:t>
            </a:r>
          </a:p>
          <a:p>
            <a:pPr marL="665163" lvl="1" indent="-265113">
              <a:spcBef>
                <a:spcPts val="300"/>
              </a:spcBef>
            </a:pPr>
            <a:r>
              <a:rPr lang="da-DK" altLang="da-DK" sz="1800" kern="0" dirty="0" err="1">
                <a:ea typeface="ＭＳ Ｐゴシック" pitchFamily="34" charset="-128"/>
              </a:rPr>
              <a:t>JScrollPane</a:t>
            </a:r>
            <a:r>
              <a:rPr lang="da-DK" altLang="da-DK" sz="1800" kern="0" dirty="0">
                <a:ea typeface="ＭＳ Ｐゴシック" pitchFamily="34" charset="-128"/>
              </a:rPr>
              <a:t> er en subklasse af Component klassen og det nye objekt kan </a:t>
            </a:r>
            <a:r>
              <a:rPr lang="da-DK" altLang="da-DK" sz="1800" kern="0" spc="-40" dirty="0">
                <a:ea typeface="ＭＳ Ｐゴシック" pitchFamily="34" charset="-128"/>
              </a:rPr>
              <a:t>derfor (ligesom det gamle) anvendes, hvor der skal bruges et Component objekt</a:t>
            </a:r>
          </a:p>
          <a:p>
            <a:pPr marL="665163" lvl="1" indent="-265113">
              <a:spcBef>
                <a:spcPts val="300"/>
              </a:spcBef>
            </a:pPr>
            <a:r>
              <a:rPr lang="da-DK" altLang="da-DK" sz="1800" kern="0" spc="-20" dirty="0">
                <a:ea typeface="ＭＳ Ｐゴシック" pitchFamily="34" charset="-128"/>
              </a:rPr>
              <a:t>Kald af ”gamle” metoder sendes videre til objektet af den gamle klasse, men </a:t>
            </a:r>
            <a:r>
              <a:rPr lang="da-DK" altLang="da-DK" sz="1800" kern="0" spc="-30" dirty="0">
                <a:ea typeface="ＭＳ Ｐゴシック" pitchFamily="34" charset="-128"/>
              </a:rPr>
              <a:t>herudover udføres der ting, der håndterer de tilføjede scrollbarer (dekorationen)</a:t>
            </a:r>
          </a:p>
          <a:p>
            <a:pPr marL="400050" lvl="1" indent="0">
              <a:spcBef>
                <a:spcPts val="300"/>
              </a:spcBef>
              <a:buNone/>
            </a:pPr>
            <a:endParaRPr lang="da-DK" altLang="da-DK" sz="1800" kern="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13</a:t>
            </a:fld>
            <a:endParaRPr lang="da-DK" altLang="da-DK" dirty="0"/>
          </a:p>
        </p:txBody>
      </p:sp>
      <p:grpSp>
        <p:nvGrpSpPr>
          <p:cNvPr id="4" name="Group 3"/>
          <p:cNvGrpSpPr/>
          <p:nvPr/>
        </p:nvGrpSpPr>
        <p:grpSpPr>
          <a:xfrm>
            <a:off x="1009212" y="3212976"/>
            <a:ext cx="4516215" cy="1800383"/>
            <a:chOff x="1009212" y="3644841"/>
            <a:chExt cx="4516215" cy="1800383"/>
          </a:xfrm>
        </p:grpSpPr>
        <p:grpSp>
          <p:nvGrpSpPr>
            <p:cNvPr id="50" name="Group 49"/>
            <p:cNvGrpSpPr/>
            <p:nvPr/>
          </p:nvGrpSpPr>
          <p:grpSpPr>
            <a:xfrm>
              <a:off x="1259632" y="3644841"/>
              <a:ext cx="4124792" cy="1515452"/>
              <a:chOff x="2843808" y="4365104"/>
              <a:chExt cx="4834788" cy="1909915"/>
            </a:xfrm>
          </p:grpSpPr>
          <p:sp>
            <p:nvSpPr>
              <p:cNvPr id="2" name="Rectangle 1"/>
              <p:cNvSpPr/>
              <p:nvPr/>
            </p:nvSpPr>
            <p:spPr bwMode="auto">
              <a:xfrm>
                <a:off x="4608004" y="4365104"/>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4572000" y="4459645"/>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Component</a:t>
                </a:r>
                <a:endParaRPr lang="da-DK" altLang="da-DK" sz="1100" b="1" dirty="0">
                  <a:solidFill>
                    <a:schemeClr val="tx1"/>
                  </a:solidFill>
                </a:endParaRPr>
              </a:p>
            </p:txBody>
          </p:sp>
          <p:grpSp>
            <p:nvGrpSpPr>
              <p:cNvPr id="15" name="Group 14"/>
              <p:cNvGrpSpPr/>
              <p:nvPr/>
            </p:nvGrpSpPr>
            <p:grpSpPr>
              <a:xfrm>
                <a:off x="2843808" y="5554939"/>
                <a:ext cx="1224136" cy="720080"/>
                <a:chOff x="2987824" y="5517232"/>
                <a:chExt cx="1224136" cy="720080"/>
              </a:xfrm>
            </p:grpSpPr>
            <p:sp>
              <p:nvSpPr>
                <p:cNvPr id="18" name="Rectangle 17"/>
                <p:cNvSpPr/>
                <p:nvPr/>
              </p:nvSpPr>
              <p:spPr bwMode="auto">
                <a:xfrm>
                  <a:off x="2987824" y="5517232"/>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9" name="Text Box 21"/>
                <p:cNvSpPr txBox="1">
                  <a:spLocks noChangeArrowheads="1"/>
                </p:cNvSpPr>
                <p:nvPr/>
              </p:nvSpPr>
              <p:spPr bwMode="auto">
                <a:xfrm>
                  <a:off x="2987824" y="5628747"/>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err="1">
                      <a:solidFill>
                        <a:schemeClr val="tx1"/>
                      </a:solidFill>
                    </a:rPr>
                    <a:t>JTextArea</a:t>
                  </a:r>
                  <a:endParaRPr lang="da-DK" altLang="da-DK" sz="1200" b="1" dirty="0">
                    <a:solidFill>
                      <a:schemeClr val="tx1"/>
                    </a:solidFill>
                  </a:endParaRPr>
                </a:p>
              </p:txBody>
            </p:sp>
          </p:grpSp>
          <p:grpSp>
            <p:nvGrpSpPr>
              <p:cNvPr id="3" name="Group 2"/>
              <p:cNvGrpSpPr/>
              <p:nvPr/>
            </p:nvGrpSpPr>
            <p:grpSpPr>
              <a:xfrm>
                <a:off x="6328155" y="5554939"/>
                <a:ext cx="1350441" cy="720080"/>
                <a:chOff x="6328155" y="5554939"/>
                <a:chExt cx="1350441" cy="720080"/>
              </a:xfrm>
            </p:grpSpPr>
            <p:sp>
              <p:nvSpPr>
                <p:cNvPr id="20" name="Rectangle 19"/>
                <p:cNvSpPr/>
                <p:nvPr/>
              </p:nvSpPr>
              <p:spPr bwMode="auto">
                <a:xfrm>
                  <a:off x="6372200" y="5554939"/>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1" name="Text Box 21"/>
                <p:cNvSpPr txBox="1">
                  <a:spLocks noChangeArrowheads="1"/>
                </p:cNvSpPr>
                <p:nvPr/>
              </p:nvSpPr>
              <p:spPr bwMode="auto">
                <a:xfrm>
                  <a:off x="6328155" y="5666454"/>
                  <a:ext cx="1350441"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err="1">
                      <a:solidFill>
                        <a:schemeClr val="tx1"/>
                      </a:solidFill>
                    </a:rPr>
                    <a:t>JScrollPane</a:t>
                  </a:r>
                  <a:endParaRPr lang="da-DK" altLang="da-DK" sz="1200" b="1" dirty="0">
                    <a:solidFill>
                      <a:schemeClr val="tx1"/>
                    </a:solidFill>
                  </a:endParaRPr>
                </a:p>
              </p:txBody>
            </p:sp>
          </p:grpSp>
          <p:grpSp>
            <p:nvGrpSpPr>
              <p:cNvPr id="47" name="Group 46"/>
              <p:cNvGrpSpPr/>
              <p:nvPr/>
            </p:nvGrpSpPr>
            <p:grpSpPr>
              <a:xfrm>
                <a:off x="4067944" y="5093730"/>
                <a:ext cx="2304256" cy="821249"/>
                <a:chOff x="4067944" y="5093730"/>
                <a:chExt cx="2304256" cy="821249"/>
              </a:xfrm>
            </p:grpSpPr>
            <p:cxnSp>
              <p:nvCxnSpPr>
                <p:cNvPr id="23" name="Straight Arrow Connector 22"/>
                <p:cNvCxnSpPr>
                  <a:stCxn id="20" idx="1"/>
                  <a:endCxn id="18" idx="3"/>
                </p:cNvCxnSpPr>
                <p:nvPr/>
              </p:nvCxnSpPr>
              <p:spPr bwMode="auto">
                <a:xfrm flipH="1">
                  <a:off x="4067944" y="5914979"/>
                  <a:ext cx="2304256" cy="0"/>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28" name="Straight Arrow Connector 27"/>
                <p:cNvCxnSpPr/>
                <p:nvPr/>
              </p:nvCxnSpPr>
              <p:spPr bwMode="auto">
                <a:xfrm>
                  <a:off x="5184068" y="5229200"/>
                  <a:ext cx="2295" cy="681063"/>
                </a:xfrm>
                <a:prstGeom prst="straightConnector1">
                  <a:avLst/>
                </a:prstGeom>
                <a:noFill/>
                <a:ln w="1905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5097687" y="5093730"/>
                  <a:ext cx="172762" cy="165792"/>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cxnSp>
            <p:nvCxnSpPr>
              <p:cNvPr id="32" name="Straight Arrow Connector 31"/>
              <p:cNvCxnSpPr/>
              <p:nvPr/>
            </p:nvCxnSpPr>
            <p:spPr bwMode="auto">
              <a:xfrm flipV="1">
                <a:off x="5829300" y="4719638"/>
                <a:ext cx="1157288" cy="4762"/>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38" name="Straight Arrow Connector 37"/>
              <p:cNvCxnSpPr/>
              <p:nvPr/>
            </p:nvCxnSpPr>
            <p:spPr bwMode="auto">
              <a:xfrm>
                <a:off x="6972300" y="4724400"/>
                <a:ext cx="1602" cy="666887"/>
              </a:xfrm>
              <a:prstGeom prst="straightConnector1">
                <a:avLst/>
              </a:prstGeom>
              <a:noFill/>
              <a:ln w="19050" cap="flat" cmpd="sng" algn="ctr">
                <a:solidFill>
                  <a:schemeClr val="tx1"/>
                </a:solidFill>
                <a:prstDash val="solid"/>
                <a:round/>
                <a:headEnd type="none" w="med" len="med"/>
                <a:tailEnd type="none" w="med" len="med"/>
              </a:ln>
              <a:effectLst/>
            </p:spPr>
          </p:cxnSp>
          <p:sp>
            <p:nvSpPr>
              <p:cNvPr id="40" name="Parallelogram 39"/>
              <p:cNvSpPr/>
              <p:nvPr/>
            </p:nvSpPr>
            <p:spPr bwMode="auto">
              <a:xfrm rot="18371703">
                <a:off x="6911238" y="5426381"/>
                <a:ext cx="136670" cy="93168"/>
              </a:xfrm>
              <a:prstGeom prst="parallelogram">
                <a:avLst>
                  <a:gd name="adj" fmla="val 38084"/>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51" name="Text Box 21"/>
              <p:cNvSpPr txBox="1">
                <a:spLocks noChangeArrowheads="1"/>
              </p:cNvSpPr>
              <p:nvPr/>
            </p:nvSpPr>
            <p:spPr bwMode="auto">
              <a:xfrm>
                <a:off x="5832140" y="4463487"/>
                <a:ext cx="236758" cy="2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dirty="0">
                    <a:solidFill>
                      <a:schemeClr val="tx1"/>
                    </a:solidFill>
                  </a:rPr>
                  <a:t>1</a:t>
                </a:r>
              </a:p>
            </p:txBody>
          </p:sp>
        </p:grpSp>
        <p:sp>
          <p:nvSpPr>
            <p:cNvPr id="53" name="Text Box 21"/>
            <p:cNvSpPr txBox="1">
              <a:spLocks noChangeArrowheads="1"/>
            </p:cNvSpPr>
            <p:nvPr/>
          </p:nvSpPr>
          <p:spPr bwMode="auto">
            <a:xfrm>
              <a:off x="1009212" y="5186692"/>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Gamle klasse</a:t>
              </a:r>
            </a:p>
          </p:txBody>
        </p:sp>
        <p:sp>
          <p:nvSpPr>
            <p:cNvPr id="54" name="Text Box 21"/>
            <p:cNvSpPr txBox="1">
              <a:spLocks noChangeArrowheads="1"/>
            </p:cNvSpPr>
            <p:nvPr/>
          </p:nvSpPr>
          <p:spPr bwMode="auto">
            <a:xfrm>
              <a:off x="3985563" y="5186692"/>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Nye klasse</a:t>
              </a:r>
            </a:p>
          </p:txBody>
        </p:sp>
      </p:grpSp>
      <p:sp>
        <p:nvSpPr>
          <p:cNvPr id="25" name="Rectangle 3"/>
          <p:cNvSpPr txBox="1">
            <a:spLocks noChangeArrowheads="1"/>
          </p:cNvSpPr>
          <p:nvPr/>
        </p:nvSpPr>
        <p:spPr bwMode="auto">
          <a:xfrm>
            <a:off x="482183" y="5085184"/>
            <a:ext cx="6898129" cy="39797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300"/>
              </a:spcBef>
            </a:pPr>
            <a:r>
              <a:rPr lang="da-DK" altLang="da-DK" sz="1800" kern="0" dirty="0">
                <a:ea typeface="ＭＳ Ｐゴシック" pitchFamily="34" charset="-128"/>
              </a:rPr>
              <a:t>For et </a:t>
            </a:r>
            <a:r>
              <a:rPr lang="da-DK" altLang="da-DK" sz="1800" kern="0" dirty="0" err="1">
                <a:ea typeface="ＭＳ Ｐゴシック" pitchFamily="34" charset="-128"/>
              </a:rPr>
              <a:t>JTextArea</a:t>
            </a:r>
            <a:r>
              <a:rPr lang="da-DK" altLang="da-DK" sz="1800" kern="0" dirty="0">
                <a:ea typeface="ＭＳ Ｐゴシック" pitchFamily="34" charset="-128"/>
              </a:rPr>
              <a:t> objekt ser </a:t>
            </a:r>
            <a:r>
              <a:rPr lang="da-DK" altLang="da-DK" sz="1800" kern="0" dirty="0" err="1">
                <a:ea typeface="ＭＳ Ｐゴシック" pitchFamily="34" charset="-128"/>
              </a:rPr>
              <a:t>instantieringen</a:t>
            </a:r>
            <a:r>
              <a:rPr lang="da-DK" altLang="da-DK" sz="1800" kern="0" dirty="0">
                <a:ea typeface="ＭＳ Ｐゴシック" pitchFamily="34" charset="-128"/>
              </a:rPr>
              <a:t> ud som følger</a:t>
            </a:r>
          </a:p>
          <a:p>
            <a:pPr marL="400050" lvl="1" indent="0">
              <a:spcBef>
                <a:spcPts val="300"/>
              </a:spcBef>
              <a:buNone/>
            </a:pPr>
            <a:endParaRPr lang="da-DK" altLang="da-DK" sz="1800" kern="0" dirty="0">
              <a:ea typeface="ＭＳ Ｐゴシック" pitchFamily="34" charset="-128"/>
            </a:endParaRPr>
          </a:p>
        </p:txBody>
      </p:sp>
      <p:sp>
        <p:nvSpPr>
          <p:cNvPr id="26" name="Text Box 4"/>
          <p:cNvSpPr txBox="1">
            <a:spLocks noChangeArrowheads="1"/>
          </p:cNvSpPr>
          <p:nvPr/>
        </p:nvSpPr>
        <p:spPr bwMode="auto">
          <a:xfrm>
            <a:off x="1259632" y="5523723"/>
            <a:ext cx="7702785"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30" dirty="0" err="1">
                <a:solidFill>
                  <a:schemeClr val="tx1"/>
                </a:solidFill>
                <a:latin typeface="Courier New" pitchFamily="49" charset="0"/>
              </a:rPr>
              <a:t>JScrollPane</a:t>
            </a:r>
            <a:r>
              <a:rPr lang="en-US" altLang="da-DK" sz="1600" b="1" spc="-30" dirty="0">
                <a:solidFill>
                  <a:schemeClr val="tx1"/>
                </a:solidFill>
                <a:latin typeface="Courier New" pitchFamily="49" charset="0"/>
              </a:rPr>
              <a:t> </a:t>
            </a:r>
            <a:r>
              <a:rPr lang="en-US" altLang="da-DK" sz="1600" b="1" spc="-30" dirty="0" err="1">
                <a:solidFill>
                  <a:schemeClr val="tx1"/>
                </a:solidFill>
                <a:latin typeface="Courier New" pitchFamily="49" charset="0"/>
              </a:rPr>
              <a:t>scrollArea</a:t>
            </a:r>
            <a:r>
              <a:rPr lang="en-US" altLang="da-DK" sz="1600" b="1" spc="-30" dirty="0">
                <a:solidFill>
                  <a:schemeClr val="tx1"/>
                </a:solidFill>
                <a:latin typeface="Courier New" pitchFamily="49" charset="0"/>
              </a:rPr>
              <a:t> = </a:t>
            </a:r>
            <a:r>
              <a:rPr lang="en-US" altLang="da-DK" sz="1600" b="1" spc="-30" dirty="0">
                <a:solidFill>
                  <a:srgbClr val="7030A0"/>
                </a:solidFill>
                <a:latin typeface="Courier New" pitchFamily="49" charset="0"/>
              </a:rPr>
              <a:t>new</a:t>
            </a:r>
            <a:r>
              <a:rPr lang="en-US" altLang="da-DK" sz="1600" b="1" spc="-30" dirty="0">
                <a:solidFill>
                  <a:schemeClr val="tx1"/>
                </a:solidFill>
                <a:latin typeface="Courier New" pitchFamily="49" charset="0"/>
              </a:rPr>
              <a:t> </a:t>
            </a:r>
            <a:r>
              <a:rPr lang="en-US" altLang="da-DK" sz="1600" b="1" spc="-30" dirty="0" err="1">
                <a:solidFill>
                  <a:schemeClr val="tx1"/>
                </a:solidFill>
                <a:latin typeface="Courier New" pitchFamily="49" charset="0"/>
              </a:rPr>
              <a:t>JScrollPane</a:t>
            </a:r>
            <a:r>
              <a:rPr lang="en-US" altLang="da-DK" sz="1600" b="1" spc="-30" dirty="0">
                <a:solidFill>
                  <a:schemeClr val="tx1"/>
                </a:solidFill>
                <a:latin typeface="Courier New" pitchFamily="49" charset="0"/>
              </a:rPr>
              <a:t>(</a:t>
            </a:r>
            <a:r>
              <a:rPr lang="en-US" altLang="da-DK" sz="1600" b="1" spc="-30" dirty="0">
                <a:solidFill>
                  <a:srgbClr val="7030A0"/>
                </a:solidFill>
                <a:latin typeface="Courier New" pitchFamily="49" charset="0"/>
              </a:rPr>
              <a:t>new</a:t>
            </a:r>
            <a:r>
              <a:rPr lang="en-US" altLang="da-DK" sz="1600" b="1" spc="-30" dirty="0">
                <a:solidFill>
                  <a:schemeClr val="tx1"/>
                </a:solidFill>
                <a:latin typeface="Courier New" pitchFamily="49" charset="0"/>
              </a:rPr>
              <a:t> </a:t>
            </a:r>
            <a:r>
              <a:rPr lang="en-US" altLang="da-DK" sz="1600" b="1" spc="-30">
                <a:solidFill>
                  <a:schemeClr val="tx1"/>
                </a:solidFill>
                <a:latin typeface="Courier New" pitchFamily="49" charset="0"/>
              </a:rPr>
              <a:t>JTextArea</a:t>
            </a:r>
            <a:r>
              <a:rPr lang="en-US" altLang="da-DK" sz="1600" b="1" spc="-30" dirty="0">
                <a:solidFill>
                  <a:schemeClr val="tx1"/>
                </a:solidFill>
                <a:latin typeface="Courier New" pitchFamily="49" charset="0"/>
              </a:rPr>
              <a:t>(10,</a:t>
            </a:r>
            <a:r>
              <a:rPr lang="en-US" altLang="da-DK" sz="800" b="1" spc="-30" dirty="0">
                <a:solidFill>
                  <a:schemeClr val="tx1"/>
                </a:solidFill>
                <a:latin typeface="Courier New" pitchFamily="49" charset="0"/>
              </a:rPr>
              <a:t> </a:t>
            </a:r>
            <a:r>
              <a:rPr lang="en-US" altLang="da-DK" sz="1600" b="1" spc="-30" dirty="0">
                <a:solidFill>
                  <a:schemeClr val="tx1"/>
                </a:solidFill>
                <a:latin typeface="Courier New" pitchFamily="49" charset="0"/>
              </a:rPr>
              <a:t>25));</a:t>
            </a:r>
            <a:endParaRPr lang="da-DK" altLang="da-DK" sz="1600" b="1" spc="-30" dirty="0">
              <a:solidFill>
                <a:schemeClr val="tx1"/>
              </a:solidFill>
              <a:latin typeface="Courier New" pitchFamily="49" charset="0"/>
            </a:endParaRPr>
          </a:p>
        </p:txBody>
      </p:sp>
      <p:sp>
        <p:nvSpPr>
          <p:cNvPr id="27" name="Text Box 21"/>
          <p:cNvSpPr txBox="1">
            <a:spLocks noChangeArrowheads="1"/>
          </p:cNvSpPr>
          <p:nvPr/>
        </p:nvSpPr>
        <p:spPr bwMode="auto">
          <a:xfrm>
            <a:off x="4505778" y="6105550"/>
            <a:ext cx="136500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Nye klasse</a:t>
            </a:r>
          </a:p>
        </p:txBody>
      </p:sp>
      <p:sp>
        <p:nvSpPr>
          <p:cNvPr id="29" name="Line 22"/>
          <p:cNvSpPr>
            <a:spLocks noChangeShapeType="1"/>
          </p:cNvSpPr>
          <p:nvPr/>
        </p:nvSpPr>
        <p:spPr bwMode="auto">
          <a:xfrm flipV="1">
            <a:off x="5296398" y="5892582"/>
            <a:ext cx="0" cy="26537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1" name="Text Box 21"/>
          <p:cNvSpPr txBox="1">
            <a:spLocks noChangeArrowheads="1"/>
          </p:cNvSpPr>
          <p:nvPr/>
        </p:nvSpPr>
        <p:spPr bwMode="auto">
          <a:xfrm>
            <a:off x="6732240" y="6086450"/>
            <a:ext cx="13854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Objekt fra den gamle klasse</a:t>
            </a:r>
          </a:p>
        </p:txBody>
      </p:sp>
      <p:sp>
        <p:nvSpPr>
          <p:cNvPr id="33" name="Line 22"/>
          <p:cNvSpPr>
            <a:spLocks noChangeShapeType="1"/>
          </p:cNvSpPr>
          <p:nvPr/>
        </p:nvSpPr>
        <p:spPr bwMode="auto">
          <a:xfrm flipV="1">
            <a:off x="7208561" y="5864387"/>
            <a:ext cx="1516" cy="26863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nvGrpSpPr>
          <p:cNvPr id="34" name="Group 33"/>
          <p:cNvGrpSpPr/>
          <p:nvPr/>
        </p:nvGrpSpPr>
        <p:grpSpPr>
          <a:xfrm>
            <a:off x="6107866" y="3414081"/>
            <a:ext cx="1800446" cy="1311995"/>
            <a:chOff x="5652120" y="5373216"/>
            <a:chExt cx="1944216" cy="1484784"/>
          </a:xfrm>
        </p:grpSpPr>
        <p:sp>
          <p:nvSpPr>
            <p:cNvPr id="35" name="Rounded Rectangle 34"/>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6" name="Text Box 21"/>
            <p:cNvSpPr txBox="1">
              <a:spLocks noChangeArrowheads="1"/>
            </p:cNvSpPr>
            <p:nvPr/>
          </p:nvSpPr>
          <p:spPr bwMode="auto">
            <a:xfrm>
              <a:off x="5796136" y="5399572"/>
              <a:ext cx="1512168" cy="27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a:t>
              </a:r>
              <a:r>
                <a:rPr lang="da-DK" altLang="da-DK" sz="1100" b="1" u="sng" dirty="0" err="1">
                  <a:solidFill>
                    <a:schemeClr val="tx1"/>
                  </a:solidFill>
                </a:rPr>
                <a:t>JScrollPane</a:t>
              </a:r>
              <a:endParaRPr lang="da-DK" altLang="da-DK" sz="1050" b="1" u="sng" dirty="0">
                <a:solidFill>
                  <a:schemeClr val="tx1"/>
                </a:solidFill>
              </a:endParaRPr>
            </a:p>
          </p:txBody>
        </p:sp>
        <p:sp>
          <p:nvSpPr>
            <p:cNvPr id="37" name="Rounded Rectangle 36"/>
            <p:cNvSpPr/>
            <p:nvPr/>
          </p:nvSpPr>
          <p:spPr bwMode="auto">
            <a:xfrm>
              <a:off x="5984165" y="5735909"/>
              <a:ext cx="1293264" cy="664892"/>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9" name="Text Box 21"/>
            <p:cNvSpPr txBox="1">
              <a:spLocks noChangeArrowheads="1"/>
            </p:cNvSpPr>
            <p:nvPr/>
          </p:nvSpPr>
          <p:spPr bwMode="auto">
            <a:xfrm>
              <a:off x="5984165" y="5756856"/>
              <a:ext cx="1180123" cy="27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Component</a:t>
              </a:r>
              <a:endParaRPr lang="da-DK" altLang="da-DK" sz="1050" b="1" u="sng" dirty="0">
                <a:solidFill>
                  <a:schemeClr val="tx1"/>
                </a:solidFill>
              </a:endParaRPr>
            </a:p>
          </p:txBody>
        </p:sp>
      </p:grpSp>
      <p:sp>
        <p:nvSpPr>
          <p:cNvPr id="41" name="Text Box 21"/>
          <p:cNvSpPr txBox="1">
            <a:spLocks noChangeArrowheads="1"/>
          </p:cNvSpPr>
          <p:nvPr/>
        </p:nvSpPr>
        <p:spPr bwMode="auto">
          <a:xfrm>
            <a:off x="1241270" y="6019193"/>
            <a:ext cx="3024336" cy="523220"/>
          </a:xfrm>
          <a:prstGeom prst="rect">
            <a:avLst/>
          </a:prstGeom>
          <a:solidFill>
            <a:srgbClr val="CCECFF"/>
          </a:solidFill>
          <a:ln w="28575">
            <a:solidFill>
              <a:srgbClr val="0000FF"/>
            </a:solidFill>
          </a:ln>
        </p:spPr>
        <p:txBody>
          <a:bodyPr wrap="square">
            <a:spAutoFit/>
          </a:bodyPr>
          <a:lstStyle>
            <a:defPPr>
              <a:defRPr lang="da-DK"/>
            </a:defPPr>
            <a:lvl1pPr eaLnBrk="1" hangingPunct="1">
              <a:spcBef>
                <a:spcPct val="50000"/>
              </a:spcBef>
              <a:buFontTx/>
              <a:buNone/>
              <a:defRPr sz="1400" b="1">
                <a:solidFill>
                  <a:srgbClr val="0000FF"/>
                </a:solidFill>
              </a:defRPr>
            </a:lvl1pPr>
          </a:lstStyle>
          <a:p>
            <a:r>
              <a:rPr lang="da-DK" altLang="da-DK" dirty="0"/>
              <a:t>I Computerspil 5 opgave 4, skal I lave et tekstfelt med scrollbarer</a:t>
            </a:r>
          </a:p>
        </p:txBody>
      </p:sp>
    </p:spTree>
    <p:extLst>
      <p:ext uri="{BB962C8B-B14F-4D97-AF65-F5344CB8AC3E}">
        <p14:creationId xmlns:p14="http://schemas.microsoft.com/office/powerpoint/2010/main" val="6775834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424936"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kontra nedarvning</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72767"/>
            <a:ext cx="8496944" cy="494852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I stedet for at bruge </a:t>
            </a:r>
            <a:r>
              <a:rPr lang="da-DK" altLang="da-DK" sz="2000" kern="0" dirty="0" err="1">
                <a:ea typeface="ＭＳ Ｐゴシック" pitchFamily="34" charset="-128"/>
              </a:rPr>
              <a:t>Decorator</a:t>
            </a:r>
            <a:r>
              <a:rPr lang="da-DK" altLang="da-DK" sz="2000" kern="0" dirty="0">
                <a:ea typeface="ＭＳ Ｐゴシック" pitchFamily="34" charset="-128"/>
              </a:rPr>
              <a:t> mønsteret kunne man have udvidet klassen ved hjælp af nedarvning</a:t>
            </a:r>
          </a:p>
          <a:p>
            <a:pPr marL="665163" lvl="1" indent="-265113">
              <a:spcBef>
                <a:spcPts val="300"/>
              </a:spcBef>
            </a:pPr>
            <a:r>
              <a:rPr lang="da-DK" altLang="da-DK" sz="1800" kern="0" dirty="0">
                <a:ea typeface="ＭＳ Ｐゴシック" pitchFamily="34" charset="-128"/>
              </a:rPr>
              <a:t>F.eks. kunne vi have lavet en </a:t>
            </a:r>
            <a:r>
              <a:rPr lang="da-DK" altLang="da-DK" sz="1800" kern="0" dirty="0" err="1">
                <a:ea typeface="ＭＳ Ｐゴシック" pitchFamily="34" charset="-128"/>
              </a:rPr>
              <a:t>BufferedFileReader</a:t>
            </a:r>
            <a:r>
              <a:rPr lang="da-DK" altLang="da-DK" sz="1800" kern="0" dirty="0">
                <a:ea typeface="ＭＳ Ｐゴシック" pitchFamily="34" charset="-128"/>
              </a:rPr>
              <a:t> klasse, der er en subklasse af FileReader</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Brug af </a:t>
            </a:r>
            <a:r>
              <a:rPr lang="da-DK" altLang="da-DK" b="1" kern="0" dirty="0" err="1">
                <a:solidFill>
                  <a:srgbClr val="A50021"/>
                </a:solidFill>
                <a:ea typeface="ＭＳ Ｐゴシック" pitchFamily="34" charset="-128"/>
                <a:cs typeface="ＭＳ Ｐゴシック" pitchFamily="-106" charset="-128"/>
              </a:rPr>
              <a:t>Decorator</a:t>
            </a:r>
            <a:r>
              <a:rPr lang="da-DK" altLang="da-DK" b="1" kern="0" dirty="0">
                <a:solidFill>
                  <a:srgbClr val="A50021"/>
                </a:solidFill>
                <a:ea typeface="ＭＳ Ｐゴシック" pitchFamily="34" charset="-128"/>
                <a:cs typeface="ＭＳ Ｐゴシック" pitchFamily="-106" charset="-128"/>
              </a:rPr>
              <a:t> mønsteret er imidlertid langt mere </a:t>
            </a:r>
            <a:r>
              <a:rPr lang="da-DK" altLang="da-DK" b="1" kern="0" dirty="0">
                <a:solidFill>
                  <a:srgbClr val="008000"/>
                </a:solidFill>
                <a:ea typeface="ＭＳ Ｐゴシック" pitchFamily="34" charset="-128"/>
                <a:cs typeface="ＭＳ Ｐゴシック" pitchFamily="-106" charset="-128"/>
              </a:rPr>
              <a:t>generelt</a:t>
            </a:r>
          </a:p>
          <a:p>
            <a:pPr marL="665163" lvl="1" indent="-265113">
              <a:spcBef>
                <a:spcPts val="300"/>
              </a:spcBef>
            </a:pPr>
            <a:r>
              <a:rPr lang="da-DK" sz="1800" kern="0" dirty="0">
                <a:ea typeface="ＭＳ Ｐゴシック" pitchFamily="34" charset="-128"/>
              </a:rPr>
              <a:t>Reader klassen har mange forskellige subklasser, og ved hjælp af </a:t>
            </a:r>
            <a:r>
              <a:rPr lang="da-DK" sz="1800" kern="0" dirty="0" err="1">
                <a:ea typeface="ＭＳ Ｐゴシック" pitchFamily="34" charset="-128"/>
              </a:rPr>
              <a:t>Decorator</a:t>
            </a:r>
            <a:r>
              <a:rPr lang="da-DK" sz="1800" kern="0" dirty="0">
                <a:ea typeface="ＭＳ Ｐゴシック" pitchFamily="34" charset="-128"/>
              </a:rPr>
              <a:t> mønsteret har vi ”i et hug” dekoreret dem alle (ved hjælp af BufferedReader)</a:t>
            </a:r>
          </a:p>
          <a:p>
            <a:pPr marL="665163" lvl="1" indent="-265113">
              <a:spcBef>
                <a:spcPts val="300"/>
              </a:spcBef>
            </a:pPr>
            <a:r>
              <a:rPr lang="da-DK" altLang="da-DK" sz="1800" kern="0" dirty="0">
                <a:ea typeface="ＭＳ Ｐゴシック" pitchFamily="34" charset="-128"/>
              </a:rPr>
              <a:t>Analogt </a:t>
            </a:r>
            <a:r>
              <a:rPr lang="da-DK" sz="1800" kern="0" dirty="0">
                <a:ea typeface="ＭＳ Ｐゴシック" pitchFamily="34" charset="-128"/>
              </a:rPr>
              <a:t>har vi ”i et hug” dekoreret alle Component subklasser (ved hjælp af </a:t>
            </a:r>
            <a:r>
              <a:rPr lang="da-DK" sz="1800" kern="0" dirty="0" err="1">
                <a:ea typeface="ＭＳ Ｐゴシック" pitchFamily="34" charset="-128"/>
              </a:rPr>
              <a:t>JScrollPane</a:t>
            </a:r>
            <a:r>
              <a:rPr lang="da-DK" sz="1800" kern="0" dirty="0">
                <a:ea typeface="ＭＳ Ｐゴシック" pitchFamily="34" charset="-128"/>
              </a:rPr>
              <a:t>)</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Herudover er </a:t>
            </a:r>
            <a:r>
              <a:rPr lang="da-DK" altLang="da-DK" b="1" kern="0" dirty="0" err="1">
                <a:solidFill>
                  <a:srgbClr val="A50021"/>
                </a:solidFill>
                <a:ea typeface="ＭＳ Ｐゴシック" pitchFamily="34" charset="-128"/>
                <a:cs typeface="ＭＳ Ｐゴシック" pitchFamily="-106" charset="-128"/>
              </a:rPr>
              <a:t>Decorator</a:t>
            </a:r>
            <a:r>
              <a:rPr lang="da-DK" altLang="da-DK" b="1" kern="0" dirty="0">
                <a:solidFill>
                  <a:srgbClr val="A50021"/>
                </a:solidFill>
                <a:ea typeface="ＭＳ Ｐゴシック" pitchFamily="34" charset="-128"/>
                <a:cs typeface="ＭＳ Ｐゴシック" pitchFamily="-106" charset="-128"/>
              </a:rPr>
              <a:t> mønsteret </a:t>
            </a:r>
            <a:r>
              <a:rPr lang="da-DK" altLang="da-DK" b="1" kern="0" dirty="0">
                <a:solidFill>
                  <a:srgbClr val="008000"/>
                </a:solidFill>
                <a:ea typeface="ＭＳ Ｐゴシック" pitchFamily="34" charset="-128"/>
                <a:cs typeface="ＭＳ Ｐゴシック" pitchFamily="-106" charset="-128"/>
              </a:rPr>
              <a:t>dynamisk</a:t>
            </a:r>
          </a:p>
          <a:p>
            <a:pPr marL="665163" lvl="1" indent="-265113">
              <a:spcBef>
                <a:spcPts val="300"/>
              </a:spcBef>
            </a:pPr>
            <a:r>
              <a:rPr lang="da-DK" altLang="da-DK" sz="1800" kern="0" dirty="0">
                <a:ea typeface="ＭＳ Ｐゴシック" pitchFamily="34" charset="-128"/>
              </a:rPr>
              <a:t>Det tillader, at man på et vilkårligt tidspunkt under programudførelsen kan dekorere et eksisterende objekt og f.eks. forsyne det med scrollbarer</a:t>
            </a:r>
          </a:p>
          <a:p>
            <a:pPr marL="665163" lvl="1" indent="-265113">
              <a:spcBef>
                <a:spcPts val="300"/>
              </a:spcBef>
            </a:pPr>
            <a:r>
              <a:rPr lang="da-DK" altLang="da-DK" sz="1800" kern="0" dirty="0">
                <a:ea typeface="ＭＳ Ｐゴシック" pitchFamily="34" charset="-128"/>
              </a:rPr>
              <a:t>Det kan man ikke, hvis man bruger nedarvning, idet et eksisterende objekt ikke kan skifte type til en subklasse</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14</a:t>
            </a:fld>
            <a:endParaRPr lang="da-DK" altLang="da-DK" dirty="0"/>
          </a:p>
        </p:txBody>
      </p:sp>
    </p:spTree>
    <p:extLst>
      <p:ext uri="{BB962C8B-B14F-4D97-AF65-F5344CB8AC3E}">
        <p14:creationId xmlns:p14="http://schemas.microsoft.com/office/powerpoint/2010/main" val="67837239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344816" cy="682625"/>
          </a:xfrm>
        </p:spPr>
        <p:txBody>
          <a:bodyPr/>
          <a:lstStyle/>
          <a:p>
            <a:r>
              <a:rPr lang="da-DK" altLang="da-DK" sz="3200" dirty="0">
                <a:ea typeface="ＭＳ Ｐゴシック" pitchFamily="34" charset="-128"/>
                <a:cs typeface="Arial"/>
              </a:rPr>
              <a:t>Factory </a:t>
            </a:r>
            <a:r>
              <a:rPr lang="da-DK" altLang="da-DK" sz="3200" dirty="0" err="1">
                <a:ea typeface="ＭＳ Ｐゴシック" pitchFamily="34" charset="-128"/>
                <a:cs typeface="Arial"/>
              </a:rPr>
              <a:t>method</a:t>
            </a:r>
            <a:r>
              <a:rPr lang="da-DK" altLang="da-DK" sz="3200" dirty="0">
                <a:ea typeface="ＭＳ Ｐゴシック" pitchFamily="34" charset="-128"/>
                <a:cs typeface="Arial"/>
              </a:rPr>
              <a:t> mønsteret</a:t>
            </a:r>
            <a:endParaRPr lang="da-DK" altLang="da-DK" sz="32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15</a:t>
            </a:fld>
            <a:endParaRPr lang="da-DK" altLang="da-DK" dirty="0"/>
          </a:p>
        </p:txBody>
      </p:sp>
      <p:sp>
        <p:nvSpPr>
          <p:cNvPr id="21" name="Rectangle 3"/>
          <p:cNvSpPr txBox="1">
            <a:spLocks noChangeArrowheads="1"/>
          </p:cNvSpPr>
          <p:nvPr/>
        </p:nvSpPr>
        <p:spPr bwMode="auto">
          <a:xfrm>
            <a:off x="472006" y="1075593"/>
            <a:ext cx="8492482" cy="544975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600"/>
              </a:spcBef>
            </a:pPr>
            <a:r>
              <a:rPr lang="da-DK" altLang="da-DK" sz="1800" kern="0" dirty="0">
                <a:ea typeface="ＭＳ Ｐゴシック" pitchFamily="34" charset="-128"/>
              </a:rPr>
              <a:t>Vi har en række klasser, og vil gerne have en </a:t>
            </a:r>
            <a:r>
              <a:rPr lang="da-DK" altLang="da-DK" sz="1800" b="1" kern="0" dirty="0">
                <a:solidFill>
                  <a:srgbClr val="008000"/>
                </a:solidFill>
                <a:ea typeface="ＭＳ Ｐゴシック" pitchFamily="34" charset="-128"/>
              </a:rPr>
              <a:t>ensartet</a:t>
            </a:r>
            <a:r>
              <a:rPr lang="da-DK" altLang="da-DK" sz="1800" kern="0" dirty="0">
                <a:ea typeface="ＭＳ Ｐゴシック" pitchFamily="34" charset="-128"/>
              </a:rPr>
              <a:t> måde at skabe nye objekter fra disse klasser</a:t>
            </a:r>
          </a:p>
          <a:p>
            <a:pPr marL="265113" indent="-265113">
              <a:spcBef>
                <a:spcPts val="1800"/>
              </a:spcBef>
            </a:pPr>
            <a:r>
              <a:rPr lang="da-DK" altLang="da-DK" sz="2000" kern="0" dirty="0">
                <a:ea typeface="ＭＳ Ｐゴシック" pitchFamily="34" charset="-128"/>
              </a:rPr>
              <a:t>Løsningen</a:t>
            </a:r>
          </a:p>
          <a:p>
            <a:pPr marL="665163" lvl="1" indent="-265113">
              <a:spcBef>
                <a:spcPts val="600"/>
              </a:spcBef>
            </a:pPr>
            <a:r>
              <a:rPr lang="da-DK" altLang="da-DK" sz="1800" kern="0" dirty="0">
                <a:ea typeface="ＭＳ Ｐゴシック" pitchFamily="34" charset="-128"/>
              </a:rPr>
              <a:t>Vi definerer et </a:t>
            </a:r>
            <a:r>
              <a:rPr lang="da-DK" altLang="da-DK" sz="1800" b="1" kern="0" dirty="0">
                <a:solidFill>
                  <a:srgbClr val="008000"/>
                </a:solidFill>
                <a:ea typeface="ＭＳ Ｐゴシック" pitchFamily="34" charset="-128"/>
              </a:rPr>
              <a:t>interface</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med en </a:t>
            </a:r>
            <a:r>
              <a:rPr lang="da-DK" altLang="da-DK" sz="1800" b="1" kern="0" dirty="0" err="1">
                <a:solidFill>
                  <a:srgbClr val="008000"/>
                </a:solidFill>
                <a:ea typeface="ＭＳ Ｐゴシック" pitchFamily="34" charset="-128"/>
              </a:rPr>
              <a:t>factory</a:t>
            </a:r>
            <a:r>
              <a:rPr lang="da-DK" altLang="da-DK" sz="1800" b="1" kern="0" dirty="0">
                <a:solidFill>
                  <a:srgbClr val="008000"/>
                </a:solidFill>
                <a:ea typeface="ＭＳ Ｐゴシック" pitchFamily="34" charset="-128"/>
              </a:rPr>
              <a:t> metode</a:t>
            </a:r>
            <a:r>
              <a:rPr lang="da-DK" altLang="da-DK" sz="1800" kern="0" dirty="0">
                <a:ea typeface="ＭＳ Ｐゴシック" pitchFamily="34" charset="-128"/>
              </a:rPr>
              <a:t>, der kan skabe de nye objekter</a:t>
            </a:r>
          </a:p>
          <a:p>
            <a:pPr marL="665163" lvl="1" indent="-265113">
              <a:spcBef>
                <a:spcPts val="600"/>
              </a:spcBef>
            </a:pPr>
            <a:r>
              <a:rPr lang="da-DK" altLang="da-DK" sz="1800" kern="0" spc="-40" dirty="0">
                <a:ea typeface="ＭＳ Ｐゴシック" pitchFamily="34" charset="-128"/>
              </a:rPr>
              <a:t>Typen på de skabte objekter, afhænger af det objekt, der kalder </a:t>
            </a:r>
            <a:r>
              <a:rPr lang="da-DK" altLang="da-DK" sz="1800" kern="0" spc="-40" dirty="0" err="1">
                <a:ea typeface="ＭＳ Ｐゴシック" pitchFamily="34" charset="-128"/>
              </a:rPr>
              <a:t>factory</a:t>
            </a:r>
            <a:r>
              <a:rPr lang="da-DK" altLang="da-DK" sz="1800" kern="0" spc="-40" dirty="0">
                <a:ea typeface="ＭＳ Ｐゴシック" pitchFamily="34" charset="-128"/>
              </a:rPr>
              <a:t> metoden</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Eksempel</a:t>
            </a:r>
          </a:p>
          <a:p>
            <a:pPr marL="665163" lvl="1" indent="-265113">
              <a:spcBef>
                <a:spcPts val="600"/>
              </a:spcBef>
            </a:pPr>
            <a:r>
              <a:rPr lang="da-DK" altLang="da-DK" sz="1800" kern="0" dirty="0">
                <a:ea typeface="ＭＳ Ｐゴシック" pitchFamily="34" charset="-128"/>
              </a:rPr>
              <a:t>I kapitel 12 skabte vi et antal ræve og et antal kaniner</a:t>
            </a:r>
          </a:p>
          <a:p>
            <a:pPr marL="665163" lvl="1" indent="-265113">
              <a:spcBef>
                <a:spcPts val="600"/>
              </a:spcBef>
            </a:pPr>
            <a:r>
              <a:rPr lang="da-DK" altLang="da-DK" sz="1800" kern="0" dirty="0">
                <a:ea typeface="ＭＳ Ｐゴシック" pitchFamily="34" charset="-128"/>
              </a:rPr>
              <a:t>Vi kan definere et </a:t>
            </a:r>
            <a:r>
              <a:rPr lang="da-DK" altLang="da-DK" sz="1800" b="1" kern="0" dirty="0" err="1">
                <a:solidFill>
                  <a:srgbClr val="008000"/>
                </a:solidFill>
                <a:ea typeface="ＭＳ Ｐゴシック" pitchFamily="34" charset="-128"/>
              </a:rPr>
              <a:t>ActorFactory</a:t>
            </a:r>
            <a:r>
              <a:rPr lang="da-DK" altLang="da-DK" sz="1800" b="1" kern="0" dirty="0">
                <a:solidFill>
                  <a:srgbClr val="008000"/>
                </a:solidFill>
                <a:ea typeface="ＭＳ Ｐゴシック" pitchFamily="34" charset="-128"/>
              </a:rPr>
              <a:t> interface</a:t>
            </a:r>
            <a:r>
              <a:rPr lang="da-DK" altLang="da-DK" sz="1800" kern="0" dirty="0">
                <a:ea typeface="ＭＳ Ｐゴシック" pitchFamily="34" charset="-128"/>
              </a:rPr>
              <a:t> og tilhørende klasser </a:t>
            </a:r>
            <a:r>
              <a:rPr lang="da-DK" altLang="da-DK" sz="1800" b="1" kern="0" dirty="0" err="1">
                <a:solidFill>
                  <a:srgbClr val="008000"/>
                </a:solidFill>
                <a:ea typeface="ＭＳ Ｐゴシック" pitchFamily="34" charset="-128"/>
              </a:rPr>
              <a:t>FoxFactory</a:t>
            </a:r>
            <a:r>
              <a:rPr lang="da-DK" altLang="da-DK" sz="1800" kern="0" dirty="0">
                <a:ea typeface="ＭＳ Ｐゴシック" pitchFamily="34" charset="-128"/>
              </a:rPr>
              <a:t> og </a:t>
            </a:r>
            <a:r>
              <a:rPr lang="da-DK" altLang="da-DK" sz="1800" b="1" kern="0" dirty="0" err="1">
                <a:solidFill>
                  <a:srgbClr val="008000"/>
                </a:solidFill>
                <a:ea typeface="ＭＳ Ｐゴシック" pitchFamily="34" charset="-128"/>
              </a:rPr>
              <a:t>RabbitFactory</a:t>
            </a:r>
            <a:r>
              <a:rPr lang="da-DK" altLang="da-DK" sz="1800" kern="0" dirty="0">
                <a:ea typeface="ＭＳ Ｐゴシック" pitchFamily="34" charset="-128"/>
              </a:rPr>
              <a:t>, som implementerer interfacet (en klasse for hver </a:t>
            </a:r>
            <a:r>
              <a:rPr lang="da-DK" altLang="da-DK" sz="1800" kern="0" dirty="0" err="1">
                <a:ea typeface="ＭＳ Ｐゴシック" pitchFamily="34" charset="-128"/>
              </a:rPr>
              <a:t>Actor</a:t>
            </a:r>
            <a:r>
              <a:rPr lang="da-DK" altLang="da-DK" sz="1800" kern="0" dirty="0">
                <a:ea typeface="ＭＳ Ｐゴシック" pitchFamily="34" charset="-128"/>
              </a:rPr>
              <a:t>)</a:t>
            </a:r>
          </a:p>
          <a:p>
            <a:pPr marL="665163" lvl="1" indent="-265113">
              <a:spcBef>
                <a:spcPts val="600"/>
              </a:spcBef>
            </a:pPr>
            <a:r>
              <a:rPr lang="da-DK" altLang="da-DK" sz="1800" kern="0" dirty="0">
                <a:ea typeface="ＭＳ Ｐゴシック" pitchFamily="34" charset="-128"/>
              </a:rPr>
              <a:t>Simulator objektet gemmer en liste af </a:t>
            </a:r>
            <a:r>
              <a:rPr lang="da-DK" altLang="da-DK" sz="1800" kern="0" dirty="0" err="1">
                <a:ea typeface="ＭＳ Ｐゴシック" pitchFamily="34" charset="-128"/>
              </a:rPr>
              <a:t>ActorFactory</a:t>
            </a:r>
            <a:r>
              <a:rPr lang="da-DK" altLang="da-DK" sz="1800" kern="0" dirty="0">
                <a:ea typeface="ＭＳ Ｐゴシック" pitchFamily="34" charset="-128"/>
              </a:rPr>
              <a:t> objekter, og kan bede </a:t>
            </a:r>
            <a:r>
              <a:rPr lang="da-DK" altLang="da-DK" sz="1800" kern="0" spc="-40" dirty="0">
                <a:ea typeface="ＭＳ Ｐゴシック" pitchFamily="34" charset="-128"/>
              </a:rPr>
              <a:t>hver af disse om at skabe et antal objekter (nye dyr af den pågældende slags)</a:t>
            </a:r>
          </a:p>
          <a:p>
            <a:pPr marL="265113" lvl="1" indent="-265113">
              <a:spcBef>
                <a:spcPts val="800"/>
              </a:spcBef>
              <a:buChar char="•"/>
            </a:pPr>
            <a:endParaRPr lang="da-DK" altLang="da-DK" sz="1800" b="1" kern="0" dirty="0">
              <a:solidFill>
                <a:srgbClr val="A50021"/>
              </a:solidFill>
              <a:ea typeface="ＭＳ Ｐゴシック" pitchFamily="34" charset="-128"/>
              <a:cs typeface="ＭＳ Ｐゴシック" pitchFamily="-106" charset="-128"/>
            </a:endParaRPr>
          </a:p>
        </p:txBody>
      </p:sp>
    </p:spTree>
    <p:extLst>
      <p:ext uri="{BB962C8B-B14F-4D97-AF65-F5344CB8AC3E}">
        <p14:creationId xmlns:p14="http://schemas.microsoft.com/office/powerpoint/2010/main" val="2078388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640960" cy="682625"/>
          </a:xfrm>
        </p:spPr>
        <p:txBody>
          <a:bodyPr/>
          <a:lstStyle/>
          <a:p>
            <a:r>
              <a:rPr lang="da-DK" altLang="da-DK" sz="3000" dirty="0">
                <a:ea typeface="ＭＳ Ｐゴシック" pitchFamily="34" charset="-128"/>
                <a:cs typeface="Arial"/>
              </a:rPr>
              <a:t>Factory </a:t>
            </a:r>
            <a:r>
              <a:rPr lang="da-DK" altLang="da-DK" sz="3000" dirty="0" err="1">
                <a:ea typeface="ＭＳ Ｐゴシック" pitchFamily="34" charset="-128"/>
                <a:cs typeface="Arial"/>
              </a:rPr>
              <a:t>method</a:t>
            </a:r>
            <a:r>
              <a:rPr lang="da-DK" altLang="da-DK" sz="3000" dirty="0">
                <a:ea typeface="ＭＳ Ｐゴシック" pitchFamily="34" charset="-128"/>
                <a:cs typeface="Arial"/>
              </a:rPr>
              <a:t> mønsteret (Iterator)</a:t>
            </a:r>
            <a:endParaRPr lang="da-DK" altLang="da-DK" sz="30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16</a:t>
            </a:fld>
            <a:endParaRPr lang="da-DK" altLang="da-DK" dirty="0"/>
          </a:p>
        </p:txBody>
      </p:sp>
      <p:sp>
        <p:nvSpPr>
          <p:cNvPr id="20" name="Text Box 21"/>
          <p:cNvSpPr txBox="1">
            <a:spLocks noChangeArrowheads="1"/>
          </p:cNvSpPr>
          <p:nvPr/>
        </p:nvSpPr>
        <p:spPr bwMode="auto">
          <a:xfrm>
            <a:off x="6154393" y="4221088"/>
            <a:ext cx="245005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Parameteren kan være en vilkårlig objektsamling</a:t>
            </a:r>
          </a:p>
        </p:txBody>
      </p:sp>
      <p:sp>
        <p:nvSpPr>
          <p:cNvPr id="21" name="Rectangle 3"/>
          <p:cNvSpPr txBox="1">
            <a:spLocks noChangeArrowheads="1"/>
          </p:cNvSpPr>
          <p:nvPr/>
        </p:nvSpPr>
        <p:spPr bwMode="auto">
          <a:xfrm>
            <a:off x="413792" y="1052736"/>
            <a:ext cx="8572730" cy="1942067"/>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800"/>
              </a:spcBef>
              <a:buChar char="•"/>
            </a:pPr>
            <a:r>
              <a:rPr lang="da-DK" altLang="da-DK" b="1" kern="0" dirty="0">
                <a:solidFill>
                  <a:srgbClr val="A50021"/>
                </a:solidFill>
                <a:ea typeface="ＭＳ Ｐゴシック" pitchFamily="34" charset="-128"/>
                <a:cs typeface="ＭＳ Ｐゴシック" pitchFamily="-106" charset="-128"/>
              </a:rPr>
              <a:t>Alle Collection typer har en </a:t>
            </a:r>
            <a:r>
              <a:rPr lang="da-DK" altLang="da-DK" b="1" kern="0" dirty="0">
                <a:solidFill>
                  <a:srgbClr val="008000"/>
                </a:solidFill>
                <a:ea typeface="ＭＳ Ｐゴシック" pitchFamily="34" charset="-128"/>
                <a:cs typeface="ＭＳ Ｐゴシック" pitchFamily="-106" charset="-128"/>
              </a:rPr>
              <a:t>iterator</a:t>
            </a:r>
            <a:r>
              <a:rPr lang="da-DK" altLang="da-DK" b="1" kern="0" dirty="0">
                <a:solidFill>
                  <a:srgbClr val="A50021"/>
                </a:solidFill>
                <a:ea typeface="ＭＳ Ｐゴシック" pitchFamily="34" charset="-128"/>
                <a:cs typeface="ＭＳ Ｐゴシック" pitchFamily="-106" charset="-128"/>
              </a:rPr>
              <a:t> metode, der returnerer en iterator for den pågældende Collection type</a:t>
            </a:r>
          </a:p>
          <a:p>
            <a:pPr marL="665163" lvl="1" indent="-265113">
              <a:spcBef>
                <a:spcPts val="600"/>
              </a:spcBef>
            </a:pPr>
            <a:r>
              <a:rPr lang="da-DK" altLang="da-DK" sz="1800" kern="0" dirty="0">
                <a:ea typeface="ＭＳ Ｐゴシック" pitchFamily="34" charset="-128"/>
              </a:rPr>
              <a:t>Collection typen implementerer </a:t>
            </a:r>
            <a:r>
              <a:rPr lang="da-DK" altLang="da-DK" sz="1800" b="1" kern="0" dirty="0" err="1">
                <a:solidFill>
                  <a:srgbClr val="008000"/>
                </a:solidFill>
                <a:ea typeface="ＭＳ Ｐゴシック" pitchFamily="34" charset="-128"/>
              </a:rPr>
              <a:t>Iterable</a:t>
            </a:r>
            <a:r>
              <a:rPr lang="da-DK" altLang="da-DK" sz="1800" kern="0" dirty="0">
                <a:ea typeface="ＭＳ Ｐゴシック" pitchFamily="34" charset="-128"/>
              </a:rPr>
              <a:t> interfacet ved at implementere en </a:t>
            </a:r>
            <a:r>
              <a:rPr lang="da-DK" altLang="da-DK" sz="1800" b="1" kern="0" dirty="0">
                <a:ea typeface="ＭＳ Ｐゴシック" pitchFamily="34" charset="-128"/>
              </a:rPr>
              <a:t>iterator</a:t>
            </a:r>
            <a:r>
              <a:rPr lang="da-DK" altLang="da-DK" sz="1800" kern="0" dirty="0">
                <a:ea typeface="ＭＳ Ｐゴシック" pitchFamily="34" charset="-128"/>
              </a:rPr>
              <a:t> metode (som er vores </a:t>
            </a:r>
            <a:r>
              <a:rPr lang="da-DK" altLang="da-DK" sz="1800" kern="0" dirty="0" err="1">
                <a:ea typeface="ＭＳ Ｐゴシック" pitchFamily="34" charset="-128"/>
              </a:rPr>
              <a:t>factory</a:t>
            </a:r>
            <a:r>
              <a:rPr lang="da-DK" altLang="da-DK" sz="1800" kern="0" dirty="0">
                <a:ea typeface="ＭＳ Ｐゴシック" pitchFamily="34" charset="-128"/>
              </a:rPr>
              <a:t> </a:t>
            </a:r>
            <a:r>
              <a:rPr lang="da-DK" altLang="da-DK" sz="1800" kern="0" dirty="0" err="1">
                <a:ea typeface="ＭＳ Ｐゴシック" pitchFamily="34" charset="-128"/>
              </a:rPr>
              <a:t>method</a:t>
            </a:r>
            <a:r>
              <a:rPr lang="da-DK" altLang="da-DK" sz="1800" kern="0" dirty="0">
                <a:ea typeface="ＭＳ Ｐゴシック" pitchFamily="34" charset="-128"/>
              </a:rPr>
              <a:t>)</a:t>
            </a:r>
          </a:p>
          <a:p>
            <a:pPr marL="665163" lvl="1" indent="-265113">
              <a:spcBef>
                <a:spcPts val="600"/>
              </a:spcBef>
            </a:pPr>
            <a:r>
              <a:rPr lang="da-DK" altLang="da-DK" sz="1800" b="1" kern="0" dirty="0">
                <a:ea typeface="ＭＳ Ｐゴシック" pitchFamily="34" charset="-128"/>
              </a:rPr>
              <a:t>iterator</a:t>
            </a:r>
            <a:r>
              <a:rPr lang="da-DK" altLang="da-DK" sz="1800" kern="0" dirty="0">
                <a:ea typeface="ＭＳ Ｐゴシック" pitchFamily="34" charset="-128"/>
              </a:rPr>
              <a:t> metoden returnerer en iterator, som kan bruges til at gennemløbe den pågældende objektsamling</a:t>
            </a:r>
          </a:p>
        </p:txBody>
      </p:sp>
      <p:sp>
        <p:nvSpPr>
          <p:cNvPr id="22" name="Text Box 4"/>
          <p:cNvSpPr txBox="1">
            <a:spLocks noChangeArrowheads="1"/>
          </p:cNvSpPr>
          <p:nvPr/>
        </p:nvSpPr>
        <p:spPr bwMode="auto">
          <a:xfrm>
            <a:off x="1152398" y="4721647"/>
            <a:ext cx="5354915" cy="982962"/>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100" dirty="0">
                <a:solidFill>
                  <a:srgbClr val="7030A0"/>
                </a:solidFill>
                <a:latin typeface="Courier New" pitchFamily="49" charset="0"/>
              </a:rPr>
              <a:t>public</a:t>
            </a:r>
            <a:r>
              <a:rPr lang="en-US" altLang="da-DK" sz="1600" b="1" spc="-100" dirty="0">
                <a:solidFill>
                  <a:schemeClr val="tx1"/>
                </a:solidFill>
                <a:latin typeface="Courier New" pitchFamily="49" charset="0"/>
              </a:rPr>
              <a:t> &lt;</a:t>
            </a:r>
            <a:r>
              <a:rPr lang="en-US" altLang="da-DK" sz="800" b="1" spc="-100" dirty="0">
                <a:solidFill>
                  <a:schemeClr val="tx1"/>
                </a:solidFill>
                <a:latin typeface="Courier New" pitchFamily="49" charset="0"/>
              </a:rPr>
              <a:t> </a:t>
            </a:r>
            <a:r>
              <a:rPr lang="en-US" altLang="da-DK" sz="1600" b="1" spc="-100" dirty="0">
                <a:solidFill>
                  <a:schemeClr val="tx1"/>
                </a:solidFill>
                <a:latin typeface="Courier New" pitchFamily="49" charset="0"/>
              </a:rPr>
              <a:t>E</a:t>
            </a:r>
            <a:r>
              <a:rPr lang="en-US" altLang="da-DK" sz="800" b="1" spc="-100" dirty="0">
                <a:solidFill>
                  <a:schemeClr val="tx1"/>
                </a:solidFill>
                <a:latin typeface="Courier New" pitchFamily="49" charset="0"/>
              </a:rPr>
              <a:t> </a:t>
            </a:r>
            <a:r>
              <a:rPr lang="en-US" altLang="da-DK" sz="1600" b="1" spc="-100" dirty="0">
                <a:solidFill>
                  <a:schemeClr val="tx1"/>
                </a:solidFill>
                <a:latin typeface="Courier New" pitchFamily="49" charset="0"/>
              </a:rPr>
              <a:t>&gt;</a:t>
            </a:r>
            <a:r>
              <a:rPr lang="en-US" altLang="da-DK" sz="1600" b="1" spc="-100" dirty="0">
                <a:solidFill>
                  <a:srgbClr val="7030A0"/>
                </a:solidFill>
                <a:latin typeface="Courier New" pitchFamily="49" charset="0"/>
              </a:rPr>
              <a:t> </a:t>
            </a:r>
            <a:r>
              <a:rPr lang="en-US" altLang="da-DK" sz="1600" b="1" spc="-100" dirty="0">
                <a:solidFill>
                  <a:srgbClr val="FF0000"/>
                </a:solidFill>
                <a:latin typeface="Courier New" pitchFamily="49" charset="0"/>
              </a:rPr>
              <a:t>void</a:t>
            </a:r>
            <a:r>
              <a:rPr lang="en-US" altLang="da-DK" sz="1600" b="1" spc="-100" dirty="0">
                <a:solidFill>
                  <a:schemeClr val="tx1"/>
                </a:solidFill>
                <a:latin typeface="Courier New" pitchFamily="49" charset="0"/>
              </a:rPr>
              <a:t> process( Collection&lt;</a:t>
            </a:r>
            <a:r>
              <a:rPr lang="en-US" altLang="da-DK" sz="800" b="1" spc="-100" dirty="0">
                <a:solidFill>
                  <a:srgbClr val="000000"/>
                </a:solidFill>
                <a:latin typeface="Courier New" pitchFamily="49" charset="0"/>
              </a:rPr>
              <a:t> </a:t>
            </a:r>
            <a:r>
              <a:rPr lang="en-US" altLang="da-DK" sz="1600" b="1" spc="-100" dirty="0">
                <a:solidFill>
                  <a:srgbClr val="000000"/>
                </a:solidFill>
                <a:latin typeface="Courier New" pitchFamily="49" charset="0"/>
              </a:rPr>
              <a:t>E</a:t>
            </a:r>
            <a:r>
              <a:rPr lang="en-US" altLang="da-DK" sz="800" b="1" spc="-100" dirty="0">
                <a:solidFill>
                  <a:srgbClr val="000000"/>
                </a:solidFill>
                <a:latin typeface="Courier New" pitchFamily="49" charset="0"/>
              </a:rPr>
              <a:t> </a:t>
            </a:r>
            <a:r>
              <a:rPr lang="en-US" altLang="da-DK" sz="1600" b="1" spc="-100" dirty="0">
                <a:solidFill>
                  <a:schemeClr val="tx1"/>
                </a:solidFill>
                <a:latin typeface="Courier New" pitchFamily="49" charset="0"/>
              </a:rPr>
              <a:t>&gt; </a:t>
            </a:r>
            <a:r>
              <a:rPr lang="en-US" altLang="da-DK" sz="1600" b="1" spc="-100" dirty="0" err="1">
                <a:solidFill>
                  <a:schemeClr val="tx1"/>
                </a:solidFill>
                <a:latin typeface="Courier New" pitchFamily="49" charset="0"/>
              </a:rPr>
              <a:t>coll</a:t>
            </a:r>
            <a:r>
              <a:rPr lang="da-DK" altLang="da-DK" sz="1600" b="1" spc="-100" dirty="0">
                <a:solidFill>
                  <a:schemeClr val="tx1"/>
                </a:solidFill>
                <a:latin typeface="Courier New" pitchFamily="49" charset="0"/>
              </a:rPr>
              <a:t>)</a:t>
            </a:r>
            <a:r>
              <a:rPr lang="da-DK" altLang="da-DK" sz="800" b="1" spc="-100" dirty="0">
                <a:solidFill>
                  <a:schemeClr val="tx1"/>
                </a:solidFill>
                <a:latin typeface="Courier New" pitchFamily="49" charset="0"/>
              </a:rPr>
              <a:t> </a:t>
            </a:r>
            <a:r>
              <a:rPr lang="da-DK" altLang="da-DK" sz="1600" b="1" spc="-100" dirty="0">
                <a:solidFill>
                  <a:schemeClr val="tx1"/>
                </a:solidFill>
                <a:latin typeface="Courier New" pitchFamily="49" charset="0"/>
              </a:rPr>
              <a:t>{</a:t>
            </a:r>
          </a:p>
          <a:p>
            <a:pPr eaLnBrk="1" hangingPunct="1">
              <a:spcBef>
                <a:spcPts val="400"/>
              </a:spcBef>
            </a:pPr>
            <a:r>
              <a:rPr lang="da-DK" altLang="da-DK" sz="1600" b="1" spc="-60" dirty="0">
                <a:solidFill>
                  <a:schemeClr val="tx1"/>
                </a:solidFill>
                <a:latin typeface="Courier New" pitchFamily="49" charset="0"/>
              </a:rPr>
              <a:t>  </a:t>
            </a:r>
            <a:r>
              <a:rPr lang="da-DK" altLang="da-DK" sz="1600" b="1" dirty="0">
                <a:solidFill>
                  <a:schemeClr val="tx1"/>
                </a:solidFill>
                <a:latin typeface="Courier New" pitchFamily="49" charset="0"/>
              </a:rPr>
              <a:t>Iterator&lt;</a:t>
            </a:r>
            <a:r>
              <a:rPr lang="en-US" altLang="da-DK" sz="800" b="1" spc="-100" dirty="0">
                <a:solidFill>
                  <a:srgbClr val="000000"/>
                </a:solidFill>
                <a:latin typeface="Courier New" pitchFamily="49" charset="0"/>
              </a:rPr>
              <a:t> </a:t>
            </a:r>
            <a:r>
              <a:rPr lang="en-US" altLang="da-DK" sz="1600" b="1" spc="-100" dirty="0">
                <a:solidFill>
                  <a:srgbClr val="000000"/>
                </a:solidFill>
                <a:latin typeface="Courier New" pitchFamily="49" charset="0"/>
              </a:rPr>
              <a:t>E</a:t>
            </a:r>
            <a:r>
              <a:rPr lang="en-US" altLang="da-DK" sz="800" b="1" spc="-100" dirty="0">
                <a:solidFill>
                  <a:srgbClr val="000000"/>
                </a:solidFill>
                <a:latin typeface="Courier New" pitchFamily="49" charset="0"/>
              </a:rPr>
              <a:t> </a:t>
            </a:r>
            <a:r>
              <a:rPr lang="da-DK" altLang="da-DK" sz="1600" b="1" dirty="0">
                <a:solidFill>
                  <a:schemeClr val="tx1"/>
                </a:solidFill>
                <a:latin typeface="Courier New" pitchFamily="49" charset="0"/>
              </a:rPr>
              <a:t>&gt; it = </a:t>
            </a:r>
            <a:r>
              <a:rPr lang="da-DK" altLang="da-DK" sz="1600" b="1" dirty="0" err="1">
                <a:solidFill>
                  <a:schemeClr val="tx1"/>
                </a:solidFill>
                <a:latin typeface="Courier New" pitchFamily="49" charset="0"/>
              </a:rPr>
              <a:t>coll.iterator</a:t>
            </a:r>
            <a:r>
              <a:rPr lang="da-DK" altLang="da-DK" sz="1600" b="1" dirty="0">
                <a:solidFill>
                  <a:schemeClr val="tx1"/>
                </a:solidFill>
                <a:latin typeface="Courier New" pitchFamily="49" charset="0"/>
              </a:rPr>
              <a:t>();</a:t>
            </a:r>
          </a:p>
          <a:p>
            <a:pPr eaLnBrk="1" hangingPunct="1">
              <a:lnSpc>
                <a:spcPct val="70000"/>
              </a:lnSpc>
            </a:pPr>
            <a:r>
              <a:rPr lang="da-DK" altLang="da-DK" sz="1600" b="1" spc="-60" dirty="0">
                <a:solidFill>
                  <a:schemeClr val="tx1"/>
                </a:solidFill>
                <a:latin typeface="Courier New" pitchFamily="49" charset="0"/>
              </a:rPr>
              <a:t>  ...</a:t>
            </a:r>
          </a:p>
          <a:p>
            <a:pPr eaLnBrk="1" hangingPunct="1">
              <a:lnSpc>
                <a:spcPct val="70000"/>
              </a:lnSpc>
            </a:pPr>
            <a:r>
              <a:rPr lang="da-DK" altLang="da-DK" sz="1600" b="1" spc="-60" dirty="0">
                <a:solidFill>
                  <a:schemeClr val="tx1"/>
                </a:solidFill>
                <a:latin typeface="Courier New" pitchFamily="49" charset="0"/>
              </a:rPr>
              <a:t>}</a:t>
            </a:r>
            <a:endParaRPr lang="en-US" altLang="da-DK" sz="1600" b="1" spc="-60" dirty="0">
              <a:solidFill>
                <a:schemeClr val="tx1"/>
              </a:solidFill>
              <a:latin typeface="Courier New" pitchFamily="49" charset="0"/>
            </a:endParaRPr>
          </a:p>
        </p:txBody>
      </p:sp>
      <p:sp>
        <p:nvSpPr>
          <p:cNvPr id="27" name="Rectangle 28"/>
          <p:cNvSpPr>
            <a:spLocks noChangeArrowheads="1"/>
          </p:cNvSpPr>
          <p:nvPr/>
        </p:nvSpPr>
        <p:spPr bwMode="auto">
          <a:xfrm>
            <a:off x="2111973" y="4782348"/>
            <a:ext cx="211093" cy="21858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28" name="Rectangle 28"/>
          <p:cNvSpPr>
            <a:spLocks noChangeArrowheads="1"/>
          </p:cNvSpPr>
          <p:nvPr/>
        </p:nvSpPr>
        <p:spPr bwMode="auto">
          <a:xfrm>
            <a:off x="4004050" y="4788941"/>
            <a:ext cx="1633834" cy="21346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29" name="Line 22"/>
          <p:cNvSpPr>
            <a:spLocks noChangeShapeType="1"/>
          </p:cNvSpPr>
          <p:nvPr/>
        </p:nvSpPr>
        <p:spPr bwMode="auto">
          <a:xfrm flipH="1">
            <a:off x="5637884" y="4565331"/>
            <a:ext cx="581335" cy="21701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0" name="Rectangle 28"/>
          <p:cNvSpPr>
            <a:spLocks noChangeArrowheads="1"/>
          </p:cNvSpPr>
          <p:nvPr/>
        </p:nvSpPr>
        <p:spPr bwMode="auto">
          <a:xfrm>
            <a:off x="1434959" y="5070651"/>
            <a:ext cx="4221257" cy="22052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31" name="Text Box 21"/>
          <p:cNvSpPr txBox="1">
            <a:spLocks noChangeArrowheads="1"/>
          </p:cNvSpPr>
          <p:nvPr/>
        </p:nvSpPr>
        <p:spPr bwMode="auto">
          <a:xfrm>
            <a:off x="2251136" y="5838954"/>
            <a:ext cx="491315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400"/>
              </a:spcBef>
            </a:pPr>
            <a:r>
              <a:rPr lang="da-DK" altLang="da-DK" sz="1400" b="1" dirty="0">
                <a:solidFill>
                  <a:srgbClr val="FF0000"/>
                </a:solidFill>
              </a:rPr>
              <a:t>Ved hjælp af </a:t>
            </a:r>
            <a:r>
              <a:rPr lang="da-DK" altLang="da-DK" sz="1400" b="1" dirty="0" err="1">
                <a:solidFill>
                  <a:srgbClr val="FF0000"/>
                </a:solidFill>
              </a:rPr>
              <a:t>factory</a:t>
            </a:r>
            <a:r>
              <a:rPr lang="da-DK" altLang="da-DK" sz="1400" b="1" dirty="0">
                <a:solidFill>
                  <a:srgbClr val="FF0000"/>
                </a:solidFill>
              </a:rPr>
              <a:t> metoden </a:t>
            </a:r>
            <a:r>
              <a:rPr lang="da-DK" altLang="da-DK" sz="1400" b="1" dirty="0">
                <a:solidFill>
                  <a:srgbClr val="008000"/>
                </a:solidFill>
              </a:rPr>
              <a:t>iterator</a:t>
            </a:r>
            <a:r>
              <a:rPr lang="da-DK" altLang="da-DK" sz="1400" b="1" dirty="0">
                <a:solidFill>
                  <a:srgbClr val="FF0000"/>
                </a:solidFill>
              </a:rPr>
              <a:t>, får vi en iterator, som kan bruges til at gennemløbe objektsamlingen</a:t>
            </a:r>
          </a:p>
        </p:txBody>
      </p:sp>
      <p:sp>
        <p:nvSpPr>
          <p:cNvPr id="32" name="Line 22"/>
          <p:cNvSpPr>
            <a:spLocks noChangeShapeType="1"/>
          </p:cNvSpPr>
          <p:nvPr/>
        </p:nvSpPr>
        <p:spPr bwMode="auto">
          <a:xfrm flipV="1">
            <a:off x="3138047" y="5284641"/>
            <a:ext cx="0" cy="56975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3" name="Text Box 4"/>
          <p:cNvSpPr txBox="1">
            <a:spLocks noChangeArrowheads="1"/>
          </p:cNvSpPr>
          <p:nvPr/>
        </p:nvSpPr>
        <p:spPr bwMode="auto">
          <a:xfrm>
            <a:off x="1170532" y="3068013"/>
            <a:ext cx="4409580" cy="371513"/>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800" b="1" spc="-100" dirty="0">
                <a:solidFill>
                  <a:schemeClr val="tx1"/>
                </a:solidFill>
                <a:latin typeface="Courier New" pitchFamily="49" charset="0"/>
              </a:rPr>
              <a:t>Iterator&lt;E&gt; it = </a:t>
            </a:r>
            <a:r>
              <a:rPr lang="da-DK" altLang="da-DK" sz="1800" b="1" spc="-100" dirty="0" err="1">
                <a:solidFill>
                  <a:schemeClr val="tx1"/>
                </a:solidFill>
                <a:latin typeface="Courier New" pitchFamily="49" charset="0"/>
              </a:rPr>
              <a:t>coll.iterator</a:t>
            </a:r>
            <a:r>
              <a:rPr lang="da-DK" altLang="da-DK" sz="1800" b="1" spc="-100" dirty="0">
                <a:solidFill>
                  <a:schemeClr val="tx1"/>
                </a:solidFill>
                <a:latin typeface="Courier New" pitchFamily="49" charset="0"/>
              </a:rPr>
              <a:t>();</a:t>
            </a:r>
            <a:endParaRPr lang="en-US" altLang="da-DK" sz="1800" b="1" spc="-60" dirty="0">
              <a:solidFill>
                <a:schemeClr val="tx1"/>
              </a:solidFill>
              <a:latin typeface="Courier New" pitchFamily="49" charset="0"/>
            </a:endParaRPr>
          </a:p>
        </p:txBody>
      </p:sp>
      <p:sp>
        <p:nvSpPr>
          <p:cNvPr id="34" name="Line 22"/>
          <p:cNvSpPr>
            <a:spLocks noChangeShapeType="1"/>
          </p:cNvSpPr>
          <p:nvPr/>
        </p:nvSpPr>
        <p:spPr bwMode="auto">
          <a:xfrm flipH="1">
            <a:off x="5556846" y="3245795"/>
            <a:ext cx="32403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5839216" y="2898985"/>
            <a:ext cx="2582542"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err="1">
                <a:solidFill>
                  <a:srgbClr val="FF0000"/>
                </a:solidFill>
              </a:rPr>
              <a:t>coll</a:t>
            </a:r>
            <a:r>
              <a:rPr lang="da-DK" altLang="da-DK" sz="1400" b="1" dirty="0">
                <a:solidFill>
                  <a:srgbClr val="FF0000"/>
                </a:solidFill>
              </a:rPr>
              <a:t> kan </a:t>
            </a:r>
            <a:r>
              <a:rPr lang="da-DK" altLang="da-DK" sz="1400" b="1" dirty="0" err="1">
                <a:solidFill>
                  <a:srgbClr val="FF0000"/>
                </a:solidFill>
              </a:rPr>
              <a:t>f.eks</a:t>
            </a:r>
            <a:r>
              <a:rPr lang="da-DK" altLang="da-DK" sz="1400" b="1" dirty="0">
                <a:solidFill>
                  <a:srgbClr val="FF0000"/>
                </a:solidFill>
              </a:rPr>
              <a:t> være af typen ArrayList&lt;String&gt; eller HashSet&lt;Person&gt;</a:t>
            </a:r>
            <a:br>
              <a:rPr lang="da-DK" altLang="da-DK" sz="1400" b="1" dirty="0">
                <a:solidFill>
                  <a:srgbClr val="FF0000"/>
                </a:solidFill>
              </a:rPr>
            </a:br>
            <a:r>
              <a:rPr lang="da-DK" altLang="da-DK" sz="1400" b="1" dirty="0">
                <a:solidFill>
                  <a:srgbClr val="FF0000"/>
                </a:solidFill>
              </a:rPr>
              <a:t>(men ikke HashMap&lt;</a:t>
            </a:r>
            <a:r>
              <a:rPr lang="da-DK" altLang="da-DK" sz="1400" b="1" dirty="0" err="1">
                <a:solidFill>
                  <a:srgbClr val="FF0000"/>
                </a:solidFill>
              </a:rPr>
              <a:t>K,V</a:t>
            </a:r>
            <a:r>
              <a:rPr lang="da-DK" altLang="da-DK" sz="1400" b="1" dirty="0">
                <a:solidFill>
                  <a:srgbClr val="FF0000"/>
                </a:solidFill>
              </a:rPr>
              <a:t>&gt;)</a:t>
            </a:r>
          </a:p>
        </p:txBody>
      </p:sp>
      <p:sp>
        <p:nvSpPr>
          <p:cNvPr id="37" name="Rectangle 3"/>
          <p:cNvSpPr txBox="1">
            <a:spLocks noChangeArrowheads="1"/>
          </p:cNvSpPr>
          <p:nvPr/>
        </p:nvSpPr>
        <p:spPr bwMode="auto">
          <a:xfrm>
            <a:off x="467544" y="3746257"/>
            <a:ext cx="8064896" cy="646160"/>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800"/>
              </a:spcBef>
              <a:buChar char="•"/>
            </a:pPr>
            <a:r>
              <a:rPr lang="da-DK" altLang="da-DK" b="1" kern="0" dirty="0">
                <a:solidFill>
                  <a:srgbClr val="A50021"/>
                </a:solidFill>
                <a:ea typeface="ＭＳ Ｐゴシック" pitchFamily="34" charset="-128"/>
                <a:cs typeface="ＭＳ Ｐゴシック" pitchFamily="-106" charset="-128"/>
              </a:rPr>
              <a:t>Vi kan lave </a:t>
            </a:r>
            <a:r>
              <a:rPr lang="da-DK" altLang="da-DK" b="1" kern="0" dirty="0">
                <a:solidFill>
                  <a:srgbClr val="008000"/>
                </a:solidFill>
                <a:ea typeface="ＭＳ Ｐゴシック" pitchFamily="34" charset="-128"/>
                <a:cs typeface="ＭＳ Ｐゴシック" pitchFamily="-106" charset="-128"/>
              </a:rPr>
              <a:t>generiske</a:t>
            </a:r>
            <a:r>
              <a:rPr lang="da-DK" altLang="da-DK" b="1" kern="0" dirty="0">
                <a:solidFill>
                  <a:srgbClr val="A50021"/>
                </a:solidFill>
                <a:ea typeface="ＭＳ Ｐゴシック" pitchFamily="34" charset="-128"/>
                <a:cs typeface="ＭＳ Ｐゴシック" pitchFamily="-106" charset="-128"/>
              </a:rPr>
              <a:t> metoder, som kan behandle alle slags objektsamlinger</a:t>
            </a:r>
          </a:p>
        </p:txBody>
      </p:sp>
      <p:sp>
        <p:nvSpPr>
          <p:cNvPr id="38" name="Line 22"/>
          <p:cNvSpPr>
            <a:spLocks noChangeShapeType="1"/>
          </p:cNvSpPr>
          <p:nvPr/>
        </p:nvSpPr>
        <p:spPr bwMode="auto">
          <a:xfrm flipH="1">
            <a:off x="2323066" y="4564421"/>
            <a:ext cx="376726" cy="19376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9" name="Text Box 21"/>
          <p:cNvSpPr txBox="1">
            <a:spLocks noChangeArrowheads="1"/>
          </p:cNvSpPr>
          <p:nvPr/>
        </p:nvSpPr>
        <p:spPr bwMode="auto">
          <a:xfrm>
            <a:off x="2652966" y="4349615"/>
            <a:ext cx="642809"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Type</a:t>
            </a:r>
          </a:p>
        </p:txBody>
      </p:sp>
    </p:spTree>
    <p:extLst>
      <p:ext uri="{BB962C8B-B14F-4D97-AF65-F5344CB8AC3E}">
        <p14:creationId xmlns:p14="http://schemas.microsoft.com/office/powerpoint/2010/main" val="4027529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7" grpId="0" animBg="1"/>
      <p:bldP spid="28" grpId="0" animBg="1"/>
      <p:bldP spid="29" grpId="0" animBg="1"/>
      <p:bldP spid="30" grpId="0" animBg="1"/>
      <p:bldP spid="31" grpId="0"/>
      <p:bldP spid="32" grpId="0" animBg="1"/>
      <p:bldP spid="37" grpId="0"/>
      <p:bldP spid="38" grpId="0" animBg="1"/>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344816" cy="682625"/>
          </a:xfrm>
        </p:spPr>
        <p:txBody>
          <a:bodyPr/>
          <a:lstStyle/>
          <a:p>
            <a:r>
              <a:rPr lang="da-DK" altLang="da-DK" sz="3200" dirty="0">
                <a:ea typeface="ＭＳ Ｐゴシック" pitchFamily="34" charset="-128"/>
                <a:cs typeface="Arial"/>
              </a:rPr>
              <a:t>Observer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980728"/>
            <a:ext cx="8352928" cy="208823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600"/>
              </a:spcBef>
            </a:pPr>
            <a:r>
              <a:rPr lang="da-DK" altLang="da-DK" sz="1800" kern="0" dirty="0">
                <a:ea typeface="ＭＳ Ｐゴシック" pitchFamily="34" charset="-128"/>
              </a:rPr>
              <a:t>Vi ønsker at </a:t>
            </a:r>
            <a:r>
              <a:rPr lang="da-DK" altLang="da-DK" sz="1800" b="1" kern="0" dirty="0">
                <a:solidFill>
                  <a:srgbClr val="008000"/>
                </a:solidFill>
                <a:ea typeface="ＭＳ Ｐゴシック" pitchFamily="34" charset="-128"/>
              </a:rPr>
              <a:t>adskille</a:t>
            </a:r>
            <a:r>
              <a:rPr lang="da-DK" altLang="da-DK" sz="1800" kern="0" dirty="0">
                <a:ea typeface="ＭＳ Ｐゴシック" pitchFamily="34" charset="-128"/>
              </a:rPr>
              <a:t> et systems interne operationer og tilstand fra dets repræsentation på skærmen (model/</a:t>
            </a:r>
            <a:r>
              <a:rPr lang="da-DK" altLang="da-DK" sz="1800" kern="0" dirty="0" err="1">
                <a:ea typeface="ＭＳ Ｐゴシック" pitchFamily="34" charset="-128"/>
              </a:rPr>
              <a:t>view</a:t>
            </a:r>
            <a:r>
              <a:rPr lang="da-DK" altLang="da-DK" sz="1800" kern="0" dirty="0">
                <a:ea typeface="ＭＳ Ｐゴシック" pitchFamily="34" charset="-128"/>
              </a:rPr>
              <a:t> separation) </a:t>
            </a:r>
          </a:p>
          <a:p>
            <a:pPr marL="665163" lvl="1" indent="-265113">
              <a:spcBef>
                <a:spcPts val="600"/>
              </a:spcBef>
            </a:pPr>
            <a:r>
              <a:rPr lang="da-DK" altLang="da-DK" sz="1800" kern="0" dirty="0">
                <a:ea typeface="ＭＳ Ｐゴシック" pitchFamily="34" charset="-128"/>
              </a:rPr>
              <a:t>Dette vil gøre det lettere, at tilknytte flere forskellige repræsentationer</a:t>
            </a:r>
          </a:p>
          <a:p>
            <a:pPr marL="665163" lvl="1" indent="-265113">
              <a:spcBef>
                <a:spcPts val="600"/>
              </a:spcBef>
            </a:pPr>
            <a:r>
              <a:rPr lang="da-DK" altLang="da-DK" sz="1800" kern="0" dirty="0">
                <a:ea typeface="ＭＳ Ｐゴシック" pitchFamily="34" charset="-128"/>
              </a:rPr>
              <a:t>Observatørerne </a:t>
            </a:r>
            <a:r>
              <a:rPr lang="da-DK" altLang="da-DK" sz="1800" b="1" kern="0" dirty="0">
                <a:solidFill>
                  <a:srgbClr val="008000"/>
                </a:solidFill>
                <a:ea typeface="ＭＳ Ｐゴシック" pitchFamily="34" charset="-128"/>
              </a:rPr>
              <a:t>gemmer intet</a:t>
            </a:r>
            <a:r>
              <a:rPr lang="da-DK" altLang="da-DK" sz="1800" kern="0" dirty="0">
                <a:ea typeface="ＭＳ Ｐゴシック" pitchFamily="34" charset="-128"/>
              </a:rPr>
              <a:t> om systemets tilstand. Denne information får de fra modellen</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17</a:t>
            </a:fld>
            <a:endParaRPr lang="da-DK" altLang="da-DK" dirty="0"/>
          </a:p>
        </p:txBody>
      </p:sp>
      <p:grpSp>
        <p:nvGrpSpPr>
          <p:cNvPr id="2" name="Group 1"/>
          <p:cNvGrpSpPr/>
          <p:nvPr/>
        </p:nvGrpSpPr>
        <p:grpSpPr>
          <a:xfrm>
            <a:off x="987146" y="3259084"/>
            <a:ext cx="6120680" cy="3482284"/>
            <a:chOff x="827584" y="2483057"/>
            <a:chExt cx="6948264" cy="4186303"/>
          </a:xfrm>
        </p:grpSpPr>
        <p:pic>
          <p:nvPicPr>
            <p:cNvPr id="7" name="Picture 6" descr="fig-15.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570423"/>
              <a:ext cx="6948264" cy="4098937"/>
            </a:xfrm>
            <a:prstGeom prst="rect">
              <a:avLst/>
            </a:prstGeom>
          </p:spPr>
        </p:pic>
        <p:sp>
          <p:nvSpPr>
            <p:cNvPr id="8" name="Text Box 21"/>
            <p:cNvSpPr txBox="1">
              <a:spLocks noChangeArrowheads="1"/>
            </p:cNvSpPr>
            <p:nvPr/>
          </p:nvSpPr>
          <p:spPr bwMode="auto">
            <a:xfrm>
              <a:off x="3068629" y="2483057"/>
              <a:ext cx="3496621" cy="37740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600" b="1" dirty="0">
                  <a:solidFill>
                    <a:srgbClr val="0000FF"/>
                  </a:solidFill>
                </a:rPr>
                <a:t>Tre forskellige observatører</a:t>
              </a:r>
            </a:p>
          </p:txBody>
        </p:sp>
        <p:sp>
          <p:nvSpPr>
            <p:cNvPr id="9" name="Text Box 21"/>
            <p:cNvSpPr txBox="1">
              <a:spLocks noChangeArrowheads="1"/>
            </p:cNvSpPr>
            <p:nvPr/>
          </p:nvSpPr>
          <p:spPr bwMode="auto">
            <a:xfrm>
              <a:off x="5841164" y="5877272"/>
              <a:ext cx="936104" cy="377400"/>
            </a:xfrm>
            <a:prstGeom prst="rect">
              <a:avLst/>
            </a:prstGeom>
            <a:solidFill>
              <a:srgbClr val="CCECFF"/>
            </a:solidFill>
            <a:ln w="28575">
              <a:solidFill>
                <a:srgbClr val="0000FF"/>
              </a:solidFill>
            </a:ln>
          </p:spPr>
          <p:txBody>
            <a:bodyPr wrap="square">
              <a:spAutoFit/>
            </a:bodyPr>
            <a:lstStyle>
              <a:defPPr>
                <a:defRPr lang="da-DK"/>
              </a:defPPr>
              <a:lvl1pPr algn="ctr" eaLnBrk="1" hangingPunct="1">
                <a:lnSpc>
                  <a:spcPct val="90000"/>
                </a:lnSpc>
                <a:spcBef>
                  <a:spcPct val="50000"/>
                </a:spcBef>
                <a:buFontTx/>
                <a:buNone/>
                <a:defRPr sz="1600" b="1">
                  <a:solidFill>
                    <a:srgbClr val="0000FF"/>
                  </a:solidFill>
                </a:defRPr>
              </a:lvl1pPr>
            </a:lstStyle>
            <a:p>
              <a:r>
                <a:rPr lang="da-DK" altLang="da-DK" dirty="0"/>
                <a:t>Model</a:t>
              </a:r>
            </a:p>
          </p:txBody>
        </p:sp>
        <p:sp>
          <p:nvSpPr>
            <p:cNvPr id="10" name="Line 22"/>
            <p:cNvSpPr>
              <a:spLocks noChangeShapeType="1"/>
            </p:cNvSpPr>
            <p:nvPr/>
          </p:nvSpPr>
          <p:spPr bwMode="auto">
            <a:xfrm flipV="1">
              <a:off x="5244085" y="4765191"/>
              <a:ext cx="891793" cy="675230"/>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1" name="Line 22"/>
            <p:cNvSpPr>
              <a:spLocks noChangeShapeType="1"/>
            </p:cNvSpPr>
            <p:nvPr/>
          </p:nvSpPr>
          <p:spPr bwMode="auto">
            <a:xfrm flipV="1">
              <a:off x="4256176" y="4529272"/>
              <a:ext cx="19246" cy="791247"/>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2" name="Line 22"/>
            <p:cNvSpPr>
              <a:spLocks noChangeShapeType="1"/>
            </p:cNvSpPr>
            <p:nvPr/>
          </p:nvSpPr>
          <p:spPr bwMode="auto">
            <a:xfrm flipH="1" flipV="1">
              <a:off x="2495371" y="4700186"/>
              <a:ext cx="880218" cy="786214"/>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3" name="Text Box 21"/>
            <p:cNvSpPr txBox="1">
              <a:spLocks noChangeArrowheads="1"/>
            </p:cNvSpPr>
            <p:nvPr/>
          </p:nvSpPr>
          <p:spPr bwMode="auto">
            <a:xfrm>
              <a:off x="943278" y="2514193"/>
              <a:ext cx="1992201"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2-dimensional </a:t>
              </a:r>
              <a:r>
                <a:rPr lang="da-DK" altLang="da-DK" sz="1200" b="1" dirty="0" err="1">
                  <a:solidFill>
                    <a:srgbClr val="0000FF"/>
                  </a:solidFill>
                </a:rPr>
                <a:t>grid</a:t>
              </a:r>
              <a:endParaRPr lang="da-DK" altLang="da-DK" sz="1200" b="1" dirty="0">
                <a:solidFill>
                  <a:srgbClr val="0000FF"/>
                </a:solidFill>
              </a:endParaRPr>
            </a:p>
          </p:txBody>
        </p:sp>
        <p:sp>
          <p:nvSpPr>
            <p:cNvPr id="15" name="Text Box 21"/>
            <p:cNvSpPr txBox="1">
              <a:spLocks noChangeArrowheads="1"/>
            </p:cNvSpPr>
            <p:nvPr/>
          </p:nvSpPr>
          <p:spPr bwMode="auto">
            <a:xfrm>
              <a:off x="3232119" y="2985091"/>
              <a:ext cx="1634885"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Funktioner af tid</a:t>
              </a:r>
            </a:p>
          </p:txBody>
        </p:sp>
        <p:sp>
          <p:nvSpPr>
            <p:cNvPr id="16" name="Text Box 21"/>
            <p:cNvSpPr txBox="1">
              <a:spLocks noChangeArrowheads="1"/>
            </p:cNvSpPr>
            <p:nvPr/>
          </p:nvSpPr>
          <p:spPr bwMode="auto">
            <a:xfrm>
              <a:off x="5580112" y="3086600"/>
              <a:ext cx="1692264"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Søjlediagram</a:t>
              </a:r>
            </a:p>
          </p:txBody>
        </p:sp>
      </p:grpSp>
      <p:sp>
        <p:nvSpPr>
          <p:cNvPr id="17" name="Text Box 21"/>
          <p:cNvSpPr txBox="1">
            <a:spLocks noChangeArrowheads="1"/>
          </p:cNvSpPr>
          <p:nvPr/>
        </p:nvSpPr>
        <p:spPr bwMode="auto">
          <a:xfrm>
            <a:off x="7000225" y="6082487"/>
            <a:ext cx="956151"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Tilstand</a:t>
            </a:r>
          </a:p>
        </p:txBody>
      </p:sp>
      <p:sp>
        <p:nvSpPr>
          <p:cNvPr id="18" name="Line 22"/>
          <p:cNvSpPr>
            <a:spLocks noChangeShapeType="1"/>
          </p:cNvSpPr>
          <p:nvPr/>
        </p:nvSpPr>
        <p:spPr bwMode="auto">
          <a:xfrm>
            <a:off x="1259632" y="5373216"/>
            <a:ext cx="7128792" cy="51818"/>
          </a:xfrm>
          <a:prstGeom prst="line">
            <a:avLst/>
          </a:prstGeom>
          <a:noFill/>
          <a:ln w="28575">
            <a:solidFill>
              <a:srgbClr val="FF0000"/>
            </a:solidFill>
            <a:prstDash val="lgDash"/>
            <a:round/>
            <a:headEnd type="none" w="med" len="med"/>
            <a:tailEnd type="none" w="med" len="med"/>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9" name="Text Box 21"/>
          <p:cNvSpPr txBox="1">
            <a:spLocks noChangeArrowheads="1"/>
          </p:cNvSpPr>
          <p:nvPr/>
        </p:nvSpPr>
        <p:spPr bwMode="auto">
          <a:xfrm>
            <a:off x="6951790" y="4254748"/>
            <a:ext cx="157314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pPr>
            <a:r>
              <a:rPr lang="da-DK" altLang="da-DK" sz="1400" b="1" dirty="0">
                <a:solidFill>
                  <a:srgbClr val="FF0000"/>
                </a:solidFill>
              </a:rPr>
              <a:t>Grafiske repræsentation</a:t>
            </a:r>
          </a:p>
        </p:txBody>
      </p:sp>
    </p:spTree>
    <p:extLst>
      <p:ext uri="{BB962C8B-B14F-4D97-AF65-F5344CB8AC3E}">
        <p14:creationId xmlns:p14="http://schemas.microsoft.com/office/powerpoint/2010/main" val="21263287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272808" cy="682625"/>
          </a:xfrm>
        </p:spPr>
        <p:txBody>
          <a:bodyPr/>
          <a:lstStyle/>
          <a:p>
            <a:r>
              <a:rPr lang="da-DK" altLang="da-DK" sz="3200" dirty="0">
                <a:ea typeface="ＭＳ Ｐゴシック" pitchFamily="34" charset="-128"/>
                <a:cs typeface="Arial"/>
              </a:rPr>
              <a:t>Observer mønsteret (fortsat)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296524" cy="100811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Løsningen</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18</a:t>
            </a:fld>
            <a:endParaRPr lang="da-DK" altLang="da-DK" dirty="0"/>
          </a:p>
        </p:txBody>
      </p:sp>
      <p:sp>
        <p:nvSpPr>
          <p:cNvPr id="66" name="Rectangle 3"/>
          <p:cNvSpPr txBox="1">
            <a:spLocks noChangeArrowheads="1"/>
          </p:cNvSpPr>
          <p:nvPr/>
        </p:nvSpPr>
        <p:spPr bwMode="auto">
          <a:xfrm>
            <a:off x="288031" y="4780152"/>
            <a:ext cx="8820473" cy="259228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600"/>
              </a:spcBef>
            </a:pPr>
            <a:r>
              <a:rPr lang="da-DK" altLang="da-DK" sz="1800" kern="0" dirty="0">
                <a:ea typeface="ＭＳ Ｐゴシック" pitchFamily="34" charset="-128"/>
              </a:rPr>
              <a:t>Når modellens tilstand ændres, kalder </a:t>
            </a:r>
            <a:r>
              <a:rPr lang="da-DK" altLang="da-DK" sz="1800" b="1" kern="0" dirty="0">
                <a:solidFill>
                  <a:srgbClr val="008000"/>
                </a:solidFill>
                <a:ea typeface="ＭＳ Ｐゴシック" pitchFamily="34" charset="-128"/>
              </a:rPr>
              <a:t>Model</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objektet den nedarvede </a:t>
            </a:r>
            <a:r>
              <a:rPr lang="da-DK" altLang="da-DK" sz="1800" b="1" kern="0" dirty="0" err="1">
                <a:solidFill>
                  <a:srgbClr val="008000"/>
                </a:solidFill>
                <a:ea typeface="ＭＳ Ｐゴシック" pitchFamily="34" charset="-128"/>
              </a:rPr>
              <a:t>notify</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metode fra </a:t>
            </a:r>
            <a:r>
              <a:rPr lang="da-DK" altLang="da-DK" sz="1800" kern="0" dirty="0" err="1">
                <a:ea typeface="ＭＳ Ｐゴシック" pitchFamily="34" charset="-128"/>
              </a:rPr>
              <a:t>Observable</a:t>
            </a:r>
            <a:r>
              <a:rPr lang="da-DK" altLang="da-DK" sz="1800" kern="0" dirty="0">
                <a:ea typeface="ＭＳ Ｐゴシック" pitchFamily="34" charset="-128"/>
              </a:rPr>
              <a:t> klassen</a:t>
            </a:r>
          </a:p>
          <a:p>
            <a:pPr marL="665163" lvl="1" indent="-265113">
              <a:spcBef>
                <a:spcPts val="600"/>
              </a:spcBef>
            </a:pPr>
            <a:r>
              <a:rPr lang="da-DK" altLang="da-DK" sz="1800" b="1" kern="0" dirty="0" err="1">
                <a:solidFill>
                  <a:srgbClr val="008000"/>
                </a:solidFill>
                <a:ea typeface="ＭＳ Ｐゴシック" pitchFamily="34" charset="-128"/>
              </a:rPr>
              <a:t>notify</a:t>
            </a:r>
            <a:r>
              <a:rPr lang="da-DK" altLang="da-DK" sz="1800" kern="0" dirty="0">
                <a:ea typeface="ＭＳ Ｐゴシック" pitchFamily="34" charset="-128"/>
              </a:rPr>
              <a:t> metoden kalder </a:t>
            </a:r>
            <a:r>
              <a:rPr lang="da-DK" altLang="da-DK" sz="1800" b="1" kern="0" dirty="0" err="1">
                <a:solidFill>
                  <a:srgbClr val="008000"/>
                </a:solidFill>
                <a:ea typeface="ＭＳ Ｐゴシック" pitchFamily="34" charset="-128"/>
              </a:rPr>
              <a:t>update</a:t>
            </a:r>
            <a:r>
              <a:rPr lang="da-DK" altLang="da-DK" sz="1800" kern="0" dirty="0">
                <a:ea typeface="ＭＳ Ｐゴシック" pitchFamily="34" charset="-128"/>
              </a:rPr>
              <a:t> metoderne i de </a:t>
            </a:r>
            <a:r>
              <a:rPr lang="da-DK" altLang="da-DK" sz="1800" b="1" kern="0" dirty="0">
                <a:solidFill>
                  <a:srgbClr val="008000"/>
                </a:solidFill>
                <a:ea typeface="ＭＳ Ｐゴシック" pitchFamily="34" charset="-128"/>
              </a:rPr>
              <a:t>tilmeldte </a:t>
            </a:r>
            <a:r>
              <a:rPr lang="da-DK" altLang="da-DK" sz="1800" kern="0" dirty="0">
                <a:ea typeface="ＭＳ Ｐゴシック" pitchFamily="34" charset="-128"/>
              </a:rPr>
              <a:t>Observer objekter</a:t>
            </a:r>
            <a:br>
              <a:rPr lang="da-DK" altLang="da-DK" sz="1800" kern="0" dirty="0">
                <a:ea typeface="ＭＳ Ｐゴシック" pitchFamily="34" charset="-128"/>
              </a:rPr>
            </a:br>
            <a:r>
              <a:rPr lang="da-DK" altLang="da-DK" sz="1800" kern="0" dirty="0">
                <a:ea typeface="ＭＳ Ｐゴシック" pitchFamily="34" charset="-128"/>
              </a:rPr>
              <a:t>(via </a:t>
            </a:r>
            <a:r>
              <a:rPr lang="da-DK" altLang="da-DK" sz="1800" kern="0" dirty="0" err="1">
                <a:ea typeface="ＭＳ Ｐゴシック" pitchFamily="34" charset="-128"/>
              </a:rPr>
              <a:t>dynamic</a:t>
            </a:r>
            <a:r>
              <a:rPr lang="da-DK" altLang="da-DK" sz="1800" kern="0" dirty="0">
                <a:ea typeface="ＭＳ Ｐゴシック" pitchFamily="34" charset="-128"/>
              </a:rPr>
              <a:t> </a:t>
            </a:r>
            <a:r>
              <a:rPr lang="da-DK" altLang="da-DK" sz="1800" kern="0" dirty="0" err="1">
                <a:ea typeface="ＭＳ Ｐゴシック" pitchFamily="34" charset="-128"/>
              </a:rPr>
              <a:t>method</a:t>
            </a:r>
            <a:r>
              <a:rPr lang="da-DK" altLang="da-DK" sz="1800" kern="0" dirty="0">
                <a:ea typeface="ＭＳ Ｐゴシック" pitchFamily="34" charset="-128"/>
              </a:rPr>
              <a:t> </a:t>
            </a:r>
            <a:r>
              <a:rPr lang="da-DK" altLang="da-DK" sz="1800" kern="0" dirty="0" err="1">
                <a:ea typeface="ＭＳ Ｐゴシック" pitchFamily="34" charset="-128"/>
              </a:rPr>
              <a:t>lookup</a:t>
            </a:r>
            <a:r>
              <a:rPr lang="da-DK" altLang="da-DK" sz="1800" kern="0" dirty="0">
                <a:ea typeface="ＭＳ Ｐゴシック" pitchFamily="34" charset="-128"/>
              </a:rPr>
              <a:t>)</a:t>
            </a:r>
          </a:p>
          <a:p>
            <a:pPr marL="665163" lvl="1" indent="-265113">
              <a:spcBef>
                <a:spcPts val="600"/>
              </a:spcBef>
            </a:pPr>
            <a:r>
              <a:rPr lang="da-DK" altLang="da-DK" sz="1800" b="1" kern="0" dirty="0" err="1">
                <a:solidFill>
                  <a:srgbClr val="008000"/>
                </a:solidFill>
                <a:ea typeface="ＭＳ Ｐゴシック" pitchFamily="34" charset="-128"/>
              </a:rPr>
              <a:t>update</a:t>
            </a:r>
            <a:r>
              <a:rPr lang="da-DK" altLang="da-DK" sz="1800" kern="0" dirty="0">
                <a:ea typeface="ＭＳ Ｐゴシック" pitchFamily="34" charset="-128"/>
              </a:rPr>
              <a:t> metoderne (i de tilmeldte Observer objekter) bruger accessormetoden </a:t>
            </a:r>
            <a:r>
              <a:rPr lang="da-DK" altLang="da-DK" sz="1800" b="1" kern="0" dirty="0" err="1">
                <a:solidFill>
                  <a:srgbClr val="008000"/>
                </a:solidFill>
                <a:ea typeface="ＭＳ Ｐゴシック" pitchFamily="34" charset="-128"/>
              </a:rPr>
              <a:t>getState</a:t>
            </a:r>
            <a:r>
              <a:rPr lang="da-DK" altLang="da-DK" sz="1800" kern="0" dirty="0">
                <a:ea typeface="ＭＳ Ｐゴシック" pitchFamily="34" charset="-128"/>
              </a:rPr>
              <a:t> til at få information om modellens opdaterede tilstand</a:t>
            </a:r>
          </a:p>
        </p:txBody>
      </p:sp>
      <p:grpSp>
        <p:nvGrpSpPr>
          <p:cNvPr id="4" name="Group 3"/>
          <p:cNvGrpSpPr/>
          <p:nvPr/>
        </p:nvGrpSpPr>
        <p:grpSpPr>
          <a:xfrm>
            <a:off x="1951113" y="1484784"/>
            <a:ext cx="5163555" cy="2610328"/>
            <a:chOff x="1743799" y="2132856"/>
            <a:chExt cx="5163555" cy="2610328"/>
          </a:xfrm>
        </p:grpSpPr>
        <p:sp>
          <p:nvSpPr>
            <p:cNvPr id="43" name="Rectangle 42"/>
            <p:cNvSpPr/>
            <p:nvPr/>
          </p:nvSpPr>
          <p:spPr bwMode="auto">
            <a:xfrm>
              <a:off x="5231432" y="4082492"/>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40" name="Rectangle 39"/>
            <p:cNvSpPr/>
            <p:nvPr/>
          </p:nvSpPr>
          <p:spPr bwMode="auto">
            <a:xfrm>
              <a:off x="5117369" y="3963432"/>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nvGrpSpPr>
            <p:cNvPr id="3" name="Group 2"/>
            <p:cNvGrpSpPr/>
            <p:nvPr/>
          </p:nvGrpSpPr>
          <p:grpSpPr>
            <a:xfrm>
              <a:off x="1743799" y="2132856"/>
              <a:ext cx="4916433" cy="2387931"/>
              <a:chOff x="1743799" y="2199766"/>
              <a:chExt cx="4916433" cy="2387931"/>
            </a:xfrm>
          </p:grpSpPr>
          <p:grpSp>
            <p:nvGrpSpPr>
              <p:cNvPr id="5" name="Group 4"/>
              <p:cNvGrpSpPr/>
              <p:nvPr/>
            </p:nvGrpSpPr>
            <p:grpSpPr>
              <a:xfrm>
                <a:off x="2456791" y="3429000"/>
                <a:ext cx="155017" cy="564703"/>
                <a:chOff x="3090179" y="4980751"/>
                <a:chExt cx="155017" cy="689923"/>
              </a:xfrm>
            </p:grpSpPr>
            <p:cxnSp>
              <p:nvCxnSpPr>
                <p:cNvPr id="28" name="Straight Arrow Connector 27"/>
                <p:cNvCxnSpPr/>
                <p:nvPr/>
              </p:nvCxnSpPr>
              <p:spPr bwMode="auto">
                <a:xfrm>
                  <a:off x="3163876" y="5095215"/>
                  <a:ext cx="1958" cy="575459"/>
                </a:xfrm>
                <a:prstGeom prst="straightConnector1">
                  <a:avLst/>
                </a:prstGeom>
                <a:noFill/>
                <a:ln w="1905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3090179" y="4980751"/>
                  <a:ext cx="155017" cy="199206"/>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grpSp>
            <p:nvGrpSpPr>
              <p:cNvPr id="7" name="Group 6"/>
              <p:cNvGrpSpPr/>
              <p:nvPr/>
            </p:nvGrpSpPr>
            <p:grpSpPr>
              <a:xfrm>
                <a:off x="1763689" y="2199766"/>
                <a:ext cx="1661798" cy="1229234"/>
                <a:chOff x="1698098" y="2852936"/>
                <a:chExt cx="1661798" cy="1229234"/>
              </a:xfrm>
            </p:grpSpPr>
            <p:sp>
              <p:nvSpPr>
                <p:cNvPr id="2" name="Rectangle 1"/>
                <p:cNvSpPr/>
                <p:nvPr/>
              </p:nvSpPr>
              <p:spPr bwMode="auto">
                <a:xfrm>
                  <a:off x="1698098" y="2852936"/>
                  <a:ext cx="1661798" cy="1229234"/>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1835697" y="2858034"/>
                  <a:ext cx="140187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100" b="1" dirty="0">
                      <a:solidFill>
                        <a:schemeClr val="tx1"/>
                      </a:solidFill>
                    </a:rPr>
                    <a:t>&lt;&lt;abstract&gt;&gt;</a:t>
                  </a:r>
                </a:p>
                <a:p>
                  <a:pPr algn="ctr" eaLnBrk="1" hangingPunct="1">
                    <a:lnSpc>
                      <a:spcPct val="90000"/>
                    </a:lnSpc>
                    <a:spcBef>
                      <a:spcPts val="0"/>
                    </a:spcBef>
                    <a:buFontTx/>
                    <a:buNone/>
                  </a:pPr>
                  <a:r>
                    <a:rPr lang="da-DK" altLang="da-DK" sz="1400" b="1" dirty="0" err="1">
                      <a:solidFill>
                        <a:schemeClr val="tx1"/>
                      </a:solidFill>
                    </a:rPr>
                    <a:t>Observable</a:t>
                  </a:r>
                  <a:endParaRPr lang="da-DK" altLang="da-DK" sz="1400" b="1" dirty="0">
                    <a:solidFill>
                      <a:schemeClr val="tx1"/>
                    </a:solidFill>
                  </a:endParaRPr>
                </a:p>
              </p:txBody>
            </p:sp>
            <p:sp>
              <p:nvSpPr>
                <p:cNvPr id="29" name="Text Box 21"/>
                <p:cNvSpPr txBox="1">
                  <a:spLocks noChangeArrowheads="1"/>
                </p:cNvSpPr>
                <p:nvPr/>
              </p:nvSpPr>
              <p:spPr bwMode="auto">
                <a:xfrm>
                  <a:off x="1698098" y="3340301"/>
                  <a:ext cx="166179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chemeClr val="tx1"/>
                      </a:solidFill>
                    </a:rPr>
                    <a:t>attach</a:t>
                  </a:r>
                  <a:r>
                    <a:rPr lang="da-DK" altLang="da-DK" sz="1400" b="1" dirty="0">
                      <a:solidFill>
                        <a:schemeClr val="tx1"/>
                      </a:solidFill>
                    </a:rPr>
                    <a:t>(Observer)</a:t>
                  </a:r>
                </a:p>
                <a:p>
                  <a:pPr>
                    <a:lnSpc>
                      <a:spcPct val="90000"/>
                    </a:lnSpc>
                    <a:spcBef>
                      <a:spcPts val="0"/>
                    </a:spcBef>
                  </a:pPr>
                  <a:r>
                    <a:rPr lang="da-DK" altLang="da-DK" sz="1400" b="1" dirty="0" err="1">
                      <a:solidFill>
                        <a:schemeClr val="tx1"/>
                      </a:solidFill>
                    </a:rPr>
                    <a:t>detach</a:t>
                  </a:r>
                  <a:r>
                    <a:rPr lang="da-DK" altLang="da-DK" sz="1400" b="1" dirty="0">
                      <a:solidFill>
                        <a:schemeClr val="tx1"/>
                      </a:solidFill>
                    </a:rPr>
                    <a:t>(Observer)</a:t>
                  </a:r>
                </a:p>
                <a:p>
                  <a:pPr eaLnBrk="1" hangingPunct="1">
                    <a:lnSpc>
                      <a:spcPct val="90000"/>
                    </a:lnSpc>
                    <a:spcBef>
                      <a:spcPts val="0"/>
                    </a:spcBef>
                    <a:buFontTx/>
                    <a:buNone/>
                  </a:pPr>
                  <a:r>
                    <a:rPr lang="da-DK" altLang="da-DK" sz="1400" b="1" dirty="0" err="1">
                      <a:solidFill>
                        <a:srgbClr val="FF0000"/>
                      </a:solidFill>
                    </a:rPr>
                    <a:t>notify</a:t>
                  </a:r>
                  <a:r>
                    <a:rPr lang="da-DK" altLang="da-DK" sz="1400" b="1" dirty="0">
                      <a:solidFill>
                        <a:srgbClr val="FF0000"/>
                      </a:solidFill>
                    </a:rPr>
                    <a:t>()</a:t>
                  </a:r>
                </a:p>
              </p:txBody>
            </p:sp>
            <p:cxnSp>
              <p:nvCxnSpPr>
                <p:cNvPr id="31" name="Straight Arrow Connector 30"/>
                <p:cNvCxnSpPr/>
                <p:nvPr/>
              </p:nvCxnSpPr>
              <p:spPr bwMode="auto">
                <a:xfrm flipH="1">
                  <a:off x="1703138" y="3324314"/>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33" name="Group 32"/>
              <p:cNvGrpSpPr/>
              <p:nvPr/>
            </p:nvGrpSpPr>
            <p:grpSpPr>
              <a:xfrm>
                <a:off x="4991903" y="2199766"/>
                <a:ext cx="1668329" cy="1229234"/>
                <a:chOff x="1691567" y="2852936"/>
                <a:chExt cx="1668329" cy="1229234"/>
              </a:xfrm>
            </p:grpSpPr>
            <p:sp>
              <p:nvSpPr>
                <p:cNvPr id="34" name="Rectangle 33"/>
                <p:cNvSpPr/>
                <p:nvPr/>
              </p:nvSpPr>
              <p:spPr bwMode="auto">
                <a:xfrm>
                  <a:off x="1698098" y="2852936"/>
                  <a:ext cx="1661798" cy="1229234"/>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35" name="Text Box 21"/>
                <p:cNvSpPr txBox="1">
                  <a:spLocks noChangeArrowheads="1"/>
                </p:cNvSpPr>
                <p:nvPr/>
              </p:nvSpPr>
              <p:spPr bwMode="auto">
                <a:xfrm>
                  <a:off x="1835697" y="2858034"/>
                  <a:ext cx="140187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100" b="1" dirty="0">
                      <a:solidFill>
                        <a:schemeClr val="tx1"/>
                      </a:solidFill>
                    </a:rPr>
                    <a:t>&lt;&lt;abstract&gt;&gt;</a:t>
                  </a:r>
                </a:p>
                <a:p>
                  <a:pPr algn="ctr" eaLnBrk="1" hangingPunct="1">
                    <a:lnSpc>
                      <a:spcPct val="90000"/>
                    </a:lnSpc>
                    <a:spcBef>
                      <a:spcPts val="0"/>
                    </a:spcBef>
                    <a:buFontTx/>
                    <a:buNone/>
                  </a:pPr>
                  <a:r>
                    <a:rPr lang="da-DK" altLang="da-DK" sz="1400" b="1" dirty="0">
                      <a:solidFill>
                        <a:schemeClr val="tx1"/>
                      </a:solidFill>
                    </a:rPr>
                    <a:t>Observer</a:t>
                  </a:r>
                </a:p>
              </p:txBody>
            </p:sp>
            <p:sp>
              <p:nvSpPr>
                <p:cNvPr id="36" name="Text Box 21"/>
                <p:cNvSpPr txBox="1">
                  <a:spLocks noChangeArrowheads="1"/>
                </p:cNvSpPr>
                <p:nvPr/>
              </p:nvSpPr>
              <p:spPr bwMode="auto">
                <a:xfrm>
                  <a:off x="1691567" y="3686466"/>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update</a:t>
                  </a:r>
                  <a:r>
                    <a:rPr lang="da-DK" altLang="da-DK" sz="1400" b="1" dirty="0">
                      <a:solidFill>
                        <a:srgbClr val="FF0000"/>
                      </a:solidFill>
                    </a:rPr>
                    <a:t>()</a:t>
                  </a:r>
                </a:p>
              </p:txBody>
            </p:sp>
            <p:cxnSp>
              <p:nvCxnSpPr>
                <p:cNvPr id="37" name="Straight Arrow Connector 36"/>
                <p:cNvCxnSpPr/>
                <p:nvPr/>
              </p:nvCxnSpPr>
              <p:spPr bwMode="auto">
                <a:xfrm flipH="1">
                  <a:off x="1703138" y="3324314"/>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39" name="Group 38"/>
              <p:cNvGrpSpPr/>
              <p:nvPr/>
            </p:nvGrpSpPr>
            <p:grpSpPr>
              <a:xfrm>
                <a:off x="1753743" y="3905431"/>
                <a:ext cx="1664959" cy="682266"/>
                <a:chOff x="1698097" y="2753303"/>
                <a:chExt cx="1664959" cy="682266"/>
              </a:xfrm>
            </p:grpSpPr>
            <p:sp>
              <p:nvSpPr>
                <p:cNvPr id="41" name="Rectangle 40"/>
                <p:cNvSpPr/>
                <p:nvPr/>
              </p:nvSpPr>
              <p:spPr bwMode="auto">
                <a:xfrm>
                  <a:off x="1698097" y="2753303"/>
                  <a:ext cx="1664959" cy="682266"/>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42" name="Text Box 21"/>
                <p:cNvSpPr txBox="1">
                  <a:spLocks noChangeArrowheads="1"/>
                </p:cNvSpPr>
                <p:nvPr/>
              </p:nvSpPr>
              <p:spPr bwMode="auto">
                <a:xfrm>
                  <a:off x="1818114" y="2799792"/>
                  <a:ext cx="140187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400" b="1" dirty="0">
                      <a:solidFill>
                        <a:schemeClr val="tx1"/>
                      </a:solidFill>
                    </a:rPr>
                    <a:t>Model</a:t>
                  </a:r>
                </a:p>
              </p:txBody>
            </p:sp>
            <p:cxnSp>
              <p:nvCxnSpPr>
                <p:cNvPr id="44" name="Straight Arrow Connector 43"/>
                <p:cNvCxnSpPr/>
                <p:nvPr/>
              </p:nvCxnSpPr>
              <p:spPr bwMode="auto">
                <a:xfrm flipH="1">
                  <a:off x="1703138" y="3148822"/>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49" name="Group 48"/>
              <p:cNvGrpSpPr/>
              <p:nvPr/>
            </p:nvGrpSpPr>
            <p:grpSpPr>
              <a:xfrm>
                <a:off x="4980674" y="3924193"/>
                <a:ext cx="1675922" cy="660692"/>
                <a:chOff x="1690283" y="2766967"/>
                <a:chExt cx="1675922" cy="660692"/>
              </a:xfrm>
            </p:grpSpPr>
            <p:sp>
              <p:nvSpPr>
                <p:cNvPr id="52" name="Rectangle 51"/>
                <p:cNvSpPr/>
                <p:nvPr/>
              </p:nvSpPr>
              <p:spPr bwMode="auto">
                <a:xfrm>
                  <a:off x="1690283" y="2766967"/>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58" name="Text Box 21"/>
                <p:cNvSpPr txBox="1">
                  <a:spLocks noChangeArrowheads="1"/>
                </p:cNvSpPr>
                <p:nvPr/>
              </p:nvSpPr>
              <p:spPr bwMode="auto">
                <a:xfrm>
                  <a:off x="1835697" y="2772065"/>
                  <a:ext cx="140187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400" b="1" dirty="0" err="1">
                      <a:solidFill>
                        <a:schemeClr val="tx1"/>
                      </a:solidFill>
                    </a:rPr>
                    <a:t>ModelView</a:t>
                  </a:r>
                  <a:endParaRPr lang="da-DK" altLang="da-DK" sz="1400" b="1" dirty="0">
                    <a:solidFill>
                      <a:schemeClr val="tx1"/>
                    </a:solidFill>
                  </a:endParaRPr>
                </a:p>
              </p:txBody>
            </p:sp>
            <p:sp>
              <p:nvSpPr>
                <p:cNvPr id="59" name="Text Box 21"/>
                <p:cNvSpPr txBox="1">
                  <a:spLocks noChangeArrowheads="1"/>
                </p:cNvSpPr>
                <p:nvPr/>
              </p:nvSpPr>
              <p:spPr bwMode="auto">
                <a:xfrm>
                  <a:off x="1698098" y="3134861"/>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update</a:t>
                  </a:r>
                  <a:r>
                    <a:rPr lang="da-DK" altLang="da-DK" sz="1400" b="1" dirty="0">
                      <a:solidFill>
                        <a:srgbClr val="FF0000"/>
                      </a:solidFill>
                    </a:rPr>
                    <a:t>()</a:t>
                  </a:r>
                </a:p>
              </p:txBody>
            </p:sp>
            <p:cxnSp>
              <p:nvCxnSpPr>
                <p:cNvPr id="60" name="Straight Arrow Connector 59"/>
                <p:cNvCxnSpPr/>
                <p:nvPr/>
              </p:nvCxnSpPr>
              <p:spPr bwMode="auto">
                <a:xfrm flipH="1">
                  <a:off x="1703138" y="3148822"/>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cxnSp>
            <p:nvCxnSpPr>
              <p:cNvPr id="61" name="Straight Arrow Connector 60"/>
              <p:cNvCxnSpPr>
                <a:stCxn id="29" idx="3"/>
              </p:cNvCxnSpPr>
              <p:nvPr/>
            </p:nvCxnSpPr>
            <p:spPr bwMode="auto">
              <a:xfrm flipV="1">
                <a:off x="3425487" y="3016735"/>
                <a:ext cx="1527231" cy="7412"/>
              </a:xfrm>
              <a:prstGeom prst="straightConnector1">
                <a:avLst/>
              </a:prstGeom>
              <a:noFill/>
              <a:ln w="19050" cap="flat" cmpd="sng" algn="ctr">
                <a:solidFill>
                  <a:schemeClr val="tx1"/>
                </a:solidFill>
                <a:prstDash val="dash"/>
                <a:round/>
                <a:headEnd type="none" w="med" len="med"/>
                <a:tailEnd type="arrow" w="lg" len="lg"/>
              </a:ln>
              <a:effectLst/>
            </p:spPr>
          </p:cxnSp>
          <p:cxnSp>
            <p:nvCxnSpPr>
              <p:cNvPr id="62" name="Straight Arrow Connector 61"/>
              <p:cNvCxnSpPr/>
              <p:nvPr/>
            </p:nvCxnSpPr>
            <p:spPr bwMode="auto">
              <a:xfrm flipH="1">
                <a:off x="3448373" y="4357556"/>
                <a:ext cx="1512803" cy="2386"/>
              </a:xfrm>
              <a:prstGeom prst="straightConnector1">
                <a:avLst/>
              </a:prstGeom>
              <a:noFill/>
              <a:ln w="19050" cap="flat" cmpd="sng" algn="ctr">
                <a:solidFill>
                  <a:schemeClr val="tx1"/>
                </a:solidFill>
                <a:prstDash val="dash"/>
                <a:round/>
                <a:headEnd type="none" w="med" len="med"/>
                <a:tailEnd type="arrow" w="lg" len="lg"/>
              </a:ln>
              <a:effectLst/>
            </p:spPr>
          </p:cxnSp>
          <p:grpSp>
            <p:nvGrpSpPr>
              <p:cNvPr id="63" name="Group 62"/>
              <p:cNvGrpSpPr/>
              <p:nvPr/>
            </p:nvGrpSpPr>
            <p:grpSpPr>
              <a:xfrm>
                <a:off x="5759462" y="3475843"/>
                <a:ext cx="155017" cy="436235"/>
                <a:chOff x="3090179" y="4980751"/>
                <a:chExt cx="155017" cy="532968"/>
              </a:xfrm>
            </p:grpSpPr>
            <p:cxnSp>
              <p:nvCxnSpPr>
                <p:cNvPr id="64" name="Straight Arrow Connector 63"/>
                <p:cNvCxnSpPr/>
                <p:nvPr/>
              </p:nvCxnSpPr>
              <p:spPr bwMode="auto">
                <a:xfrm flipH="1">
                  <a:off x="3160994" y="5095215"/>
                  <a:ext cx="2882" cy="418504"/>
                </a:xfrm>
                <a:prstGeom prst="straightConnector1">
                  <a:avLst/>
                </a:prstGeom>
                <a:noFill/>
                <a:ln w="19050" cap="flat" cmpd="sng" algn="ctr">
                  <a:solidFill>
                    <a:schemeClr val="tx1"/>
                  </a:solidFill>
                  <a:prstDash val="solid"/>
                  <a:round/>
                  <a:headEnd type="none" w="med" len="med"/>
                  <a:tailEnd type="none" w="med" len="med"/>
                </a:ln>
                <a:effectLst/>
              </p:spPr>
            </p:cxnSp>
            <p:sp>
              <p:nvSpPr>
                <p:cNvPr id="65" name="Isosceles Triangle 64"/>
                <p:cNvSpPr/>
                <p:nvPr/>
              </p:nvSpPr>
              <p:spPr bwMode="auto">
                <a:xfrm>
                  <a:off x="3090179" y="4980751"/>
                  <a:ext cx="155017" cy="199206"/>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sp>
            <p:nvSpPr>
              <p:cNvPr id="38" name="Text Box 21"/>
              <p:cNvSpPr txBox="1">
                <a:spLocks noChangeArrowheads="1"/>
              </p:cNvSpPr>
              <p:nvPr/>
            </p:nvSpPr>
            <p:spPr bwMode="auto">
              <a:xfrm>
                <a:off x="1743799" y="4301465"/>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getState</a:t>
                </a:r>
                <a:r>
                  <a:rPr lang="da-DK" altLang="da-DK" sz="1400" b="1" dirty="0">
                    <a:solidFill>
                      <a:srgbClr val="FF0000"/>
                    </a:solidFill>
                  </a:rPr>
                  <a:t>()</a:t>
                </a:r>
              </a:p>
            </p:txBody>
          </p:sp>
        </p:grpSp>
      </p:grpSp>
      <p:sp>
        <p:nvSpPr>
          <p:cNvPr id="45" name="Line 22"/>
          <p:cNvSpPr>
            <a:spLocks noChangeShapeType="1"/>
          </p:cNvSpPr>
          <p:nvPr/>
        </p:nvSpPr>
        <p:spPr bwMode="auto">
          <a:xfrm flipH="1">
            <a:off x="7114667" y="3577104"/>
            <a:ext cx="315057" cy="1"/>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6" name="Text Box 21"/>
          <p:cNvSpPr txBox="1">
            <a:spLocks noChangeArrowheads="1"/>
          </p:cNvSpPr>
          <p:nvPr/>
        </p:nvSpPr>
        <p:spPr bwMode="auto">
          <a:xfrm>
            <a:off x="7399219" y="3269797"/>
            <a:ext cx="1709285"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spc="-40" dirty="0">
                <a:solidFill>
                  <a:srgbClr val="0000FF"/>
                </a:solidFill>
              </a:rPr>
              <a:t>Vores observatører</a:t>
            </a:r>
            <a:br>
              <a:rPr lang="da-DK" altLang="da-DK" sz="1400" b="1" spc="-40" dirty="0">
                <a:solidFill>
                  <a:srgbClr val="0000FF"/>
                </a:solidFill>
              </a:rPr>
            </a:br>
            <a:r>
              <a:rPr lang="da-DK" altLang="da-DK" sz="1400" b="1" dirty="0">
                <a:solidFill>
                  <a:srgbClr val="0000FF"/>
                </a:solidFill>
              </a:rPr>
              <a:t>(med hver sin overskrivende </a:t>
            </a:r>
            <a:r>
              <a:rPr lang="da-DK" altLang="da-DK" sz="1400" b="1" dirty="0" err="1">
                <a:solidFill>
                  <a:srgbClr val="0000FF"/>
                </a:solidFill>
              </a:rPr>
              <a:t>update</a:t>
            </a:r>
            <a:r>
              <a:rPr lang="da-DK" altLang="da-DK" sz="1400" b="1" dirty="0">
                <a:solidFill>
                  <a:srgbClr val="0000FF"/>
                </a:solidFill>
              </a:rPr>
              <a:t> metode)</a:t>
            </a:r>
          </a:p>
        </p:txBody>
      </p:sp>
      <p:sp>
        <p:nvSpPr>
          <p:cNvPr id="47" name="Line 22"/>
          <p:cNvSpPr>
            <a:spLocks noChangeShapeType="1"/>
          </p:cNvSpPr>
          <p:nvPr/>
        </p:nvSpPr>
        <p:spPr bwMode="auto">
          <a:xfrm flipH="1">
            <a:off x="6874077" y="1719480"/>
            <a:ext cx="457017" cy="1243"/>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8" name="Text Box 21"/>
          <p:cNvSpPr txBox="1">
            <a:spLocks noChangeArrowheads="1"/>
          </p:cNvSpPr>
          <p:nvPr/>
        </p:nvSpPr>
        <p:spPr bwMode="auto">
          <a:xfrm>
            <a:off x="7296925" y="1589573"/>
            <a:ext cx="16839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Abstrakt klasse (eller interface)</a:t>
            </a:r>
          </a:p>
        </p:txBody>
      </p:sp>
      <p:sp>
        <p:nvSpPr>
          <p:cNvPr id="50" name="Text Box 21"/>
          <p:cNvSpPr txBox="1">
            <a:spLocks noChangeArrowheads="1"/>
          </p:cNvSpPr>
          <p:nvPr/>
        </p:nvSpPr>
        <p:spPr bwMode="auto">
          <a:xfrm>
            <a:off x="105212" y="1595131"/>
            <a:ext cx="16839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Abstrakt klasse (eller interface)</a:t>
            </a:r>
          </a:p>
        </p:txBody>
      </p:sp>
      <p:sp>
        <p:nvSpPr>
          <p:cNvPr id="51" name="Line 22"/>
          <p:cNvSpPr>
            <a:spLocks noChangeShapeType="1"/>
          </p:cNvSpPr>
          <p:nvPr/>
        </p:nvSpPr>
        <p:spPr bwMode="auto">
          <a:xfrm>
            <a:off x="1557495" y="1741667"/>
            <a:ext cx="393181" cy="374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53" name="Line 22"/>
          <p:cNvSpPr>
            <a:spLocks noChangeShapeType="1"/>
          </p:cNvSpPr>
          <p:nvPr/>
        </p:nvSpPr>
        <p:spPr bwMode="auto">
          <a:xfrm flipV="1">
            <a:off x="1590637" y="3497989"/>
            <a:ext cx="360039"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54" name="Text Box 21"/>
          <p:cNvSpPr txBox="1">
            <a:spLocks noChangeArrowheads="1"/>
          </p:cNvSpPr>
          <p:nvPr/>
        </p:nvSpPr>
        <p:spPr bwMode="auto">
          <a:xfrm>
            <a:off x="372941" y="3354873"/>
            <a:ext cx="126127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0000FF"/>
                </a:solidFill>
              </a:rPr>
              <a:t>Vores model</a:t>
            </a:r>
          </a:p>
        </p:txBody>
      </p:sp>
      <p:grpSp>
        <p:nvGrpSpPr>
          <p:cNvPr id="8" name="Group 7"/>
          <p:cNvGrpSpPr/>
          <p:nvPr/>
        </p:nvGrpSpPr>
        <p:grpSpPr>
          <a:xfrm>
            <a:off x="2320486" y="2483380"/>
            <a:ext cx="3181795" cy="1250664"/>
            <a:chOff x="2271073" y="3100191"/>
            <a:chExt cx="3181795" cy="1250664"/>
          </a:xfrm>
        </p:grpSpPr>
        <p:sp>
          <p:nvSpPr>
            <p:cNvPr id="67" name="Line 22"/>
            <p:cNvSpPr>
              <a:spLocks noChangeShapeType="1"/>
            </p:cNvSpPr>
            <p:nvPr/>
          </p:nvSpPr>
          <p:spPr bwMode="auto">
            <a:xfrm flipH="1">
              <a:off x="2922347" y="4350854"/>
              <a:ext cx="2235613" cy="1"/>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8" name="Line 22"/>
            <p:cNvSpPr>
              <a:spLocks noChangeShapeType="1"/>
            </p:cNvSpPr>
            <p:nvPr/>
          </p:nvSpPr>
          <p:spPr bwMode="auto">
            <a:xfrm flipV="1">
              <a:off x="2662959" y="3100191"/>
              <a:ext cx="2504028" cy="11091"/>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9" name="Line 22"/>
            <p:cNvSpPr>
              <a:spLocks noChangeShapeType="1"/>
            </p:cNvSpPr>
            <p:nvPr/>
          </p:nvSpPr>
          <p:spPr bwMode="auto">
            <a:xfrm flipH="1" flipV="1">
              <a:off x="2330141" y="3241475"/>
              <a:ext cx="934" cy="797337"/>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 name="Oval 5"/>
            <p:cNvSpPr/>
            <p:nvPr/>
          </p:nvSpPr>
          <p:spPr bwMode="auto">
            <a:xfrm>
              <a:off x="2271073" y="3985089"/>
              <a:ext cx="99550" cy="82150"/>
            </a:xfrm>
            <a:prstGeom prst="ellipse">
              <a:avLst/>
            </a:prstGeom>
            <a:solidFill>
              <a:srgbClr val="FF0000"/>
            </a:solidFill>
            <a:ln w="952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55" name="Line 22"/>
            <p:cNvSpPr>
              <a:spLocks noChangeShapeType="1"/>
            </p:cNvSpPr>
            <p:nvPr/>
          </p:nvSpPr>
          <p:spPr bwMode="auto">
            <a:xfrm>
              <a:off x="5452867" y="3179474"/>
              <a:ext cx="1" cy="1041614"/>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sp>
        <p:nvSpPr>
          <p:cNvPr id="56" name="Rectangle 3"/>
          <p:cNvSpPr txBox="1">
            <a:spLocks noChangeArrowheads="1"/>
          </p:cNvSpPr>
          <p:nvPr/>
        </p:nvSpPr>
        <p:spPr bwMode="auto">
          <a:xfrm>
            <a:off x="323527" y="4164025"/>
            <a:ext cx="8820473" cy="65265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600"/>
              </a:spcBef>
            </a:pPr>
            <a:r>
              <a:rPr lang="da-DK" altLang="da-DK" sz="1800" b="1" kern="0" spc="-30" dirty="0" err="1">
                <a:solidFill>
                  <a:srgbClr val="008000"/>
                </a:solidFill>
                <a:ea typeface="ＭＳ Ｐゴシック" pitchFamily="34" charset="-128"/>
              </a:rPr>
              <a:t>Observable</a:t>
            </a:r>
            <a:r>
              <a:rPr lang="da-DK" altLang="da-DK" sz="1800" kern="0" spc="-30" dirty="0">
                <a:ea typeface="ＭＳ Ｐゴシック" pitchFamily="34" charset="-128"/>
              </a:rPr>
              <a:t> har en </a:t>
            </a:r>
            <a:r>
              <a:rPr lang="da-DK" altLang="da-DK" sz="1800" b="1" kern="0" spc="-30" dirty="0" err="1">
                <a:solidFill>
                  <a:srgbClr val="008000"/>
                </a:solidFill>
                <a:ea typeface="ＭＳ Ｐゴシック" pitchFamily="34" charset="-128"/>
              </a:rPr>
              <a:t>attach</a:t>
            </a:r>
            <a:r>
              <a:rPr lang="da-DK" altLang="da-DK" sz="1800" kern="0" spc="-30" dirty="0">
                <a:solidFill>
                  <a:srgbClr val="008000"/>
                </a:solidFill>
                <a:ea typeface="ＭＳ Ｐゴシック" pitchFamily="34" charset="-128"/>
              </a:rPr>
              <a:t> </a:t>
            </a:r>
            <a:r>
              <a:rPr lang="da-DK" altLang="da-DK" sz="1800" kern="0" spc="-30" dirty="0">
                <a:ea typeface="ＭＳ Ｐゴシック" pitchFamily="34" charset="-128"/>
              </a:rPr>
              <a:t>metode, som tillader de forskellige </a:t>
            </a:r>
            <a:r>
              <a:rPr lang="da-DK" altLang="da-DK" sz="1800" b="1" kern="0" spc="-30" dirty="0">
                <a:solidFill>
                  <a:srgbClr val="008000"/>
                </a:solidFill>
                <a:ea typeface="ＭＳ Ｐゴシック" pitchFamily="34" charset="-128"/>
              </a:rPr>
              <a:t>Observer</a:t>
            </a:r>
            <a:r>
              <a:rPr lang="da-DK" altLang="da-DK" sz="1800" kern="0" spc="-30" dirty="0">
                <a:ea typeface="ＭＳ Ｐゴシック" pitchFamily="34" charset="-128"/>
              </a:rPr>
              <a:t> </a:t>
            </a:r>
            <a:r>
              <a:rPr lang="da-DK" altLang="da-DK" sz="1800" kern="0" dirty="0">
                <a:ea typeface="ＭＳ Ｐゴシック" pitchFamily="34" charset="-128"/>
              </a:rPr>
              <a:t>objekter at tilmelde sig (analogt til </a:t>
            </a:r>
            <a:r>
              <a:rPr lang="da-DK" altLang="da-DK" sz="1800" kern="0" dirty="0" err="1">
                <a:ea typeface="ＭＳ Ｐゴシック" pitchFamily="34" charset="-128"/>
              </a:rPr>
              <a:t>addActionListener</a:t>
            </a:r>
            <a:r>
              <a:rPr lang="da-DK" altLang="da-DK" sz="1800" kern="0" dirty="0">
                <a:ea typeface="ＭＳ Ｐゴシック" pitchFamily="34" charset="-128"/>
              </a:rPr>
              <a:t>)</a:t>
            </a:r>
          </a:p>
        </p:txBody>
      </p:sp>
    </p:spTree>
    <p:extLst>
      <p:ext uri="{BB962C8B-B14F-4D97-AF65-F5344CB8AC3E}">
        <p14:creationId xmlns:p14="http://schemas.microsoft.com/office/powerpoint/2010/main" val="3564942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C00000"/>
                </a:solidFill>
                <a:cs typeface="Arial"/>
              </a:rPr>
              <a:t>●</a:t>
            </a:r>
            <a:r>
              <a:rPr lang="da-DK" altLang="da-DK" sz="3200" dirty="0">
                <a:cs typeface="Arial"/>
              </a:rPr>
              <a:t> </a:t>
            </a:r>
            <a:r>
              <a:rPr lang="da-DK" altLang="da-DK" sz="3200">
                <a:cs typeface="Arial"/>
              </a:rPr>
              <a:t>Afleveringsopgave: </a:t>
            </a:r>
            <a:r>
              <a:rPr lang="da-DK" altLang="da-DK" sz="3200">
                <a:ea typeface="ＭＳ Ｐゴシック" pitchFamily="34" charset="-128"/>
              </a:rPr>
              <a:t>Computerspil </a:t>
            </a:r>
            <a:r>
              <a:rPr lang="da-DK" altLang="da-DK" sz="3200" dirty="0">
                <a:ea typeface="ＭＳ Ｐゴシック" pitchFamily="34" charset="-128"/>
              </a:rPr>
              <a:t>5</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19</a:t>
            </a:fld>
            <a:endParaRPr lang="da-DK" altLang="da-DK" dirty="0"/>
          </a:p>
        </p:txBody>
      </p:sp>
      <p:sp>
        <p:nvSpPr>
          <p:cNvPr id="7" name="Rectangle 3"/>
          <p:cNvSpPr txBox="1">
            <a:spLocks noChangeArrowheads="1"/>
          </p:cNvSpPr>
          <p:nvPr/>
        </p:nvSpPr>
        <p:spPr bwMode="auto">
          <a:xfrm>
            <a:off x="395536" y="1062751"/>
            <a:ext cx="8640960" cy="579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r>
              <a:rPr lang="da-DK" sz="2000" dirty="0"/>
              <a:t>I den femte og sidste delaflevering skal I bruge nogle af de ting, som I har lært om exceptions og fil-baseret input/output</a:t>
            </a:r>
          </a:p>
          <a:p>
            <a:pPr lvl="1">
              <a:spcBef>
                <a:spcPts val="300"/>
              </a:spcBef>
            </a:pPr>
            <a:r>
              <a:rPr lang="da-DK" sz="1800" dirty="0">
                <a:ea typeface="ＭＳ Ｐゴシック" pitchFamily="34" charset="-128"/>
              </a:rPr>
              <a:t>I skal lave en </a:t>
            </a:r>
            <a:r>
              <a:rPr lang="da-DK" sz="1800" b="1" dirty="0">
                <a:solidFill>
                  <a:srgbClr val="008000"/>
                </a:solidFill>
                <a:ea typeface="ＭＳ Ｐゴシック" pitchFamily="34" charset="-128"/>
              </a:rPr>
              <a:t>Log</a:t>
            </a:r>
            <a:r>
              <a:rPr lang="da-DK" sz="1800" dirty="0">
                <a:ea typeface="ＭＳ Ｐゴシック" pitchFamily="34" charset="-128"/>
              </a:rPr>
              <a:t> klasse, der kan gemme et spil, dvs.</a:t>
            </a:r>
          </a:p>
          <a:p>
            <a:pPr lvl="2">
              <a:spcBef>
                <a:spcPts val="200"/>
              </a:spcBef>
            </a:pPr>
            <a:r>
              <a:rPr lang="da-DK" sz="1800" dirty="0">
                <a:solidFill>
                  <a:srgbClr val="002060"/>
                </a:solidFill>
                <a:ea typeface="ＭＳ Ｐゴシック" pitchFamily="34" charset="-128"/>
              </a:rPr>
              <a:t>de valg som brugeren laver under et spil</a:t>
            </a:r>
          </a:p>
          <a:p>
            <a:pPr lvl="2">
              <a:spcBef>
                <a:spcPts val="200"/>
              </a:spcBef>
            </a:pPr>
            <a:r>
              <a:rPr lang="da-DK" sz="1800" dirty="0">
                <a:solidFill>
                  <a:srgbClr val="002060"/>
                </a:solidFill>
                <a:ea typeface="ＭＳ Ｐゴシック" pitchFamily="34" charset="-128"/>
              </a:rPr>
              <a:t>seed-værdien for det </a:t>
            </a:r>
            <a:r>
              <a:rPr lang="da-DK" sz="1800" dirty="0" err="1">
                <a:solidFill>
                  <a:srgbClr val="002060"/>
                </a:solidFill>
                <a:ea typeface="ＭＳ Ｐゴシック" pitchFamily="34" charset="-128"/>
              </a:rPr>
              <a:t>Random</a:t>
            </a:r>
            <a:r>
              <a:rPr lang="da-DK" sz="1800" dirty="0">
                <a:solidFill>
                  <a:srgbClr val="002060"/>
                </a:solidFill>
                <a:ea typeface="ＭＳ Ｐゴシック" pitchFamily="34" charset="-128"/>
              </a:rPr>
              <a:t> objekt, der styrer de automatiske spillere</a:t>
            </a:r>
          </a:p>
          <a:p>
            <a:pPr lvl="2">
              <a:spcBef>
                <a:spcPts val="200"/>
              </a:spcBef>
            </a:pPr>
            <a:r>
              <a:rPr lang="da-DK" sz="1800" dirty="0">
                <a:solidFill>
                  <a:srgbClr val="002060"/>
                </a:solidFill>
                <a:ea typeface="ＭＳ Ｐゴシック" pitchFamily="34" charset="-128"/>
              </a:rPr>
              <a:t>de optionsværdier der gælder under spillet</a:t>
            </a:r>
          </a:p>
          <a:p>
            <a:pPr lvl="1">
              <a:spcBef>
                <a:spcPts val="300"/>
              </a:spcBef>
            </a:pPr>
            <a:r>
              <a:rPr lang="da-DK" sz="1800" dirty="0">
                <a:ea typeface="ＭＳ Ｐゴシック" pitchFamily="34" charset="-128"/>
              </a:rPr>
              <a:t>Dernæst skal I skrive kode, som kan gemme et Log objekt i fil systemet og senere genindlæses filen, hvorpå det optagne spil kan afspilles</a:t>
            </a:r>
          </a:p>
          <a:p>
            <a:pPr lvl="1">
              <a:spcBef>
                <a:spcPts val="300"/>
              </a:spcBef>
            </a:pPr>
            <a:r>
              <a:rPr lang="da-DK" sz="1800" dirty="0">
                <a:solidFill>
                  <a:srgbClr val="002060"/>
                </a:solidFill>
                <a:ea typeface="ＭＳ Ｐゴシック" pitchFamily="34" charset="-128"/>
              </a:rPr>
              <a:t>De fejl, der kan opstå, når I gemmer og genindlæser en fil, skal håndteres ved hjælp af exceptions</a:t>
            </a:r>
          </a:p>
          <a:p>
            <a:pPr marL="342900" lvl="1" indent="-342900">
              <a:spcBef>
                <a:spcPts val="1800"/>
              </a:spcBef>
              <a:buChar char="•"/>
            </a:pPr>
            <a:r>
              <a:rPr lang="da-DK" b="1" dirty="0">
                <a:solidFill>
                  <a:srgbClr val="A50021"/>
                </a:solidFill>
                <a:ea typeface="ＭＳ Ｐゴシック" pitchFamily="-106" charset="-128"/>
                <a:cs typeface="ＭＳ Ｐゴシック" pitchFamily="-106" charset="-128"/>
              </a:rPr>
              <a:t>Herudover skal I tilføje et tekstfelt, hvori I lister de træk, som brugeren laver under spillet</a:t>
            </a:r>
          </a:p>
          <a:p>
            <a:pPr lvl="1">
              <a:spcBef>
                <a:spcPts val="300"/>
              </a:spcBef>
            </a:pPr>
            <a:r>
              <a:rPr lang="da-DK" sz="1800" dirty="0">
                <a:solidFill>
                  <a:srgbClr val="002060"/>
                </a:solidFill>
                <a:ea typeface="ＭＳ Ｐゴシック" pitchFamily="34" charset="-128"/>
              </a:rPr>
              <a:t>Tekstfeltet skal forsynes med scrollbarer, som beskrevet</a:t>
            </a:r>
            <a:br>
              <a:rPr lang="da-DK" sz="1800" dirty="0">
                <a:solidFill>
                  <a:srgbClr val="002060"/>
                </a:solidFill>
                <a:ea typeface="ＭＳ Ｐゴシック" pitchFamily="34" charset="-128"/>
              </a:rPr>
            </a:br>
            <a:r>
              <a:rPr lang="da-DK" sz="1800" dirty="0">
                <a:solidFill>
                  <a:srgbClr val="002060"/>
                </a:solidFill>
                <a:ea typeface="ＭＳ Ｐゴシック" pitchFamily="34" charset="-128"/>
              </a:rPr>
              <a:t>under gennemgangen af </a:t>
            </a:r>
            <a:r>
              <a:rPr lang="da-DK" sz="1800" b="1" dirty="0" err="1">
                <a:solidFill>
                  <a:srgbClr val="008000"/>
                </a:solidFill>
                <a:ea typeface="ＭＳ Ｐゴシック" pitchFamily="34" charset="-128"/>
              </a:rPr>
              <a:t>Decorator</a:t>
            </a:r>
            <a:r>
              <a:rPr lang="da-DK" sz="1800" dirty="0">
                <a:solidFill>
                  <a:srgbClr val="002060"/>
                </a:solidFill>
                <a:ea typeface="ＭＳ Ｐゴシック" pitchFamily="34" charset="-128"/>
              </a:rPr>
              <a:t> designmønsteret</a:t>
            </a:r>
            <a:endParaRPr lang="da-DK" altLang="da-DK" sz="1800" dirty="0">
              <a:solidFill>
                <a:srgbClr val="002060"/>
              </a:solidFill>
              <a:ea typeface="ＭＳ Ｐゴシック" pitchFamily="34" charset="-128"/>
            </a:endParaRPr>
          </a:p>
          <a:p>
            <a:pPr marL="342900" lvl="1" indent="-342900">
              <a:spcBef>
                <a:spcPts val="1800"/>
              </a:spcBef>
              <a:buChar char="•"/>
            </a:pPr>
            <a:r>
              <a:rPr lang="da-DK" altLang="da-DK" b="1" dirty="0">
                <a:solidFill>
                  <a:srgbClr val="A50021"/>
                </a:solidFill>
                <a:ea typeface="ＭＳ Ｐゴシック" pitchFamily="-106" charset="-128"/>
                <a:cs typeface="ＭＳ Ｐゴシック" pitchFamily="-106" charset="-128"/>
              </a:rPr>
              <a:t>Vigtigt at afleveringsfristen </a:t>
            </a:r>
            <a:r>
              <a:rPr lang="da-DK" altLang="da-DK" b="1">
                <a:solidFill>
                  <a:srgbClr val="A50021"/>
                </a:solidFill>
                <a:ea typeface="ＭＳ Ｐゴシック" pitchFamily="-106" charset="-128"/>
                <a:cs typeface="ＭＳ Ｐゴシック" pitchFamily="-106" charset="-128"/>
              </a:rPr>
              <a:t>den 8. </a:t>
            </a:r>
            <a:r>
              <a:rPr lang="da-DK" altLang="da-DK" b="1" dirty="0">
                <a:solidFill>
                  <a:srgbClr val="A50021"/>
                </a:solidFill>
                <a:ea typeface="ＭＳ Ｐゴシック" pitchFamily="-106" charset="-128"/>
                <a:cs typeface="ＭＳ Ｐゴシック" pitchFamily="-106" charset="-128"/>
              </a:rPr>
              <a:t>december kl. 14.00 overholdes</a:t>
            </a:r>
          </a:p>
          <a:p>
            <a:pPr lvl="1">
              <a:spcBef>
                <a:spcPts val="300"/>
              </a:spcBef>
            </a:pPr>
            <a:r>
              <a:rPr lang="da-DK" altLang="da-DK" sz="1800" spc="-20" dirty="0">
                <a:solidFill>
                  <a:srgbClr val="002060"/>
                </a:solidFill>
                <a:ea typeface="ＭＳ Ｐゴシック" pitchFamily="34" charset="-128"/>
              </a:rPr>
              <a:t>Afleveringer efter mandag kl. 18 rettes ikke og får dermed automatisk 0 point</a:t>
            </a:r>
          </a:p>
          <a:p>
            <a:pPr lvl="1">
              <a:spcBef>
                <a:spcPts val="300"/>
              </a:spcBef>
            </a:pPr>
            <a:r>
              <a:rPr lang="da-DK" altLang="da-DK" sz="1800" dirty="0">
                <a:solidFill>
                  <a:srgbClr val="002060"/>
                </a:solidFill>
                <a:ea typeface="ＭＳ Ｐゴシック" pitchFamily="34" charset="-128"/>
              </a:rPr>
              <a:t>Der vil ikke være mulighed for genafleveringer</a:t>
            </a:r>
          </a:p>
        </p:txBody>
      </p:sp>
      <p:sp>
        <p:nvSpPr>
          <p:cNvPr id="5" name="Rectangle 4"/>
          <p:cNvSpPr/>
          <p:nvPr/>
        </p:nvSpPr>
        <p:spPr>
          <a:xfrm rot="20168431">
            <a:off x="6969528" y="4803245"/>
            <a:ext cx="1995165" cy="646331"/>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3600" b="1" dirty="0">
                <a:ln w="11430"/>
                <a:solidFill>
                  <a:srgbClr val="CC0000"/>
                </a:solidFill>
                <a:effectLst>
                  <a:outerShdw blurRad="50800" dist="39000" dir="5460000" algn="tl">
                    <a:srgbClr val="000000">
                      <a:alpha val="38000"/>
                    </a:srgbClr>
                  </a:outerShdw>
                </a:effectLst>
              </a:rPr>
              <a:t>Pause</a:t>
            </a:r>
          </a:p>
        </p:txBody>
      </p:sp>
    </p:spTree>
    <p:extLst>
      <p:ext uri="{BB962C8B-B14F-4D97-AF65-F5344CB8AC3E}">
        <p14:creationId xmlns:p14="http://schemas.microsoft.com/office/powerpoint/2010/main" val="3211131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Design af it systemer</a:t>
            </a:r>
            <a:endParaRPr lang="da-DK" altLang="da-DK"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a:t>
            </a:fld>
            <a:endParaRPr lang="da-DK" altLang="da-DK" dirty="0"/>
          </a:p>
        </p:txBody>
      </p:sp>
      <p:sp>
        <p:nvSpPr>
          <p:cNvPr id="7" name="Rectangle 3"/>
          <p:cNvSpPr txBox="1">
            <a:spLocks noChangeArrowheads="1"/>
          </p:cNvSpPr>
          <p:nvPr/>
        </p:nvSpPr>
        <p:spPr bwMode="auto">
          <a:xfrm>
            <a:off x="467544" y="1052736"/>
            <a:ext cx="8424936" cy="573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I dette kursus har vi primært beskæftiget os med, hvordan man laver gode klasser</a:t>
            </a:r>
          </a:p>
          <a:p>
            <a:pPr lvl="1">
              <a:spcBef>
                <a:spcPts val="400"/>
              </a:spcBef>
            </a:pPr>
            <a:r>
              <a:rPr lang="da-DK" altLang="da-DK" sz="1800" kern="0" dirty="0">
                <a:ea typeface="ＭＳ Ｐゴシック" pitchFamily="34" charset="-128"/>
              </a:rPr>
              <a:t>Skal være lette at bruge, forstå og vedligeholde</a:t>
            </a:r>
          </a:p>
          <a:p>
            <a:pPr lvl="1">
              <a:spcBef>
                <a:spcPts val="400"/>
              </a:spcBef>
            </a:pPr>
            <a:r>
              <a:rPr lang="da-DK" altLang="da-DK" sz="1800" kern="0" dirty="0">
                <a:ea typeface="ＭＳ Ｐゴシック" pitchFamily="34" charset="-128"/>
              </a:rPr>
              <a:t>I alle jeres opgaver har I på forhånd vidst, hvilke klasser der skulle være i jeres projekt</a:t>
            </a:r>
          </a:p>
          <a:p>
            <a:pPr lvl="1">
              <a:spcBef>
                <a:spcPts val="400"/>
              </a:spcBef>
            </a:pPr>
            <a:r>
              <a:rPr lang="da-DK" altLang="da-DK" sz="1800" kern="0" dirty="0">
                <a:ea typeface="ＭＳ Ｐゴシック" pitchFamily="34" charset="-128"/>
              </a:rPr>
              <a:t>Men sådan er det selvfølgelig ikke i virkeligheden</a:t>
            </a:r>
          </a:p>
          <a:p>
            <a:pPr marL="342900" lvl="1" indent="-342900">
              <a:spcBef>
                <a:spcPts val="1200"/>
              </a:spcBef>
              <a:buFontTx/>
              <a:buChar char="•"/>
            </a:pPr>
            <a:r>
              <a:rPr lang="da-DK" altLang="da-DK" b="1" kern="0" dirty="0">
                <a:solidFill>
                  <a:srgbClr val="A50021"/>
                </a:solidFill>
                <a:ea typeface="ＭＳ Ｐゴシック" pitchFamily="34" charset="-128"/>
                <a:cs typeface="ＭＳ Ｐゴシック" pitchFamily="-106" charset="-128"/>
              </a:rPr>
              <a:t>De faser, hvor systemets overordnede opbygning fastlægges kaldes analyse og design</a:t>
            </a:r>
          </a:p>
          <a:p>
            <a:pPr lvl="1">
              <a:spcBef>
                <a:spcPts val="400"/>
              </a:spcBef>
            </a:pPr>
            <a:r>
              <a:rPr lang="da-DK" altLang="da-DK" sz="1800" kern="0" dirty="0">
                <a:ea typeface="ＭＳ Ｐゴシック" pitchFamily="34" charset="-128"/>
              </a:rPr>
              <a:t>I analysefasen undersøger vi det kommende system</a:t>
            </a:r>
          </a:p>
          <a:p>
            <a:pPr lvl="1">
              <a:spcBef>
                <a:spcPts val="400"/>
              </a:spcBef>
            </a:pPr>
            <a:r>
              <a:rPr lang="da-DK" altLang="da-DK" sz="1800" kern="0" dirty="0">
                <a:ea typeface="ＭＳ Ｐゴシック" pitchFamily="34" charset="-128"/>
              </a:rPr>
              <a:t>I designfasen fastlægger vi dets </a:t>
            </a:r>
            <a:r>
              <a:rPr lang="da-DK" altLang="da-DK" sz="1800" b="1" kern="0" dirty="0">
                <a:solidFill>
                  <a:srgbClr val="008000"/>
                </a:solidFill>
                <a:ea typeface="ＭＳ Ｐゴシック" pitchFamily="34" charset="-128"/>
              </a:rPr>
              <a:t>arkitektur</a:t>
            </a:r>
            <a:r>
              <a:rPr lang="da-DK" altLang="da-DK" sz="1800" kern="0" dirty="0">
                <a:ea typeface="ＭＳ Ｐゴシック" pitchFamily="34" charset="-128"/>
              </a:rPr>
              <a:t> – dvs. hvilke klasser, der skal være, og hvordan de interagerer med hinanden</a:t>
            </a:r>
          </a:p>
          <a:p>
            <a:pPr lvl="1">
              <a:spcBef>
                <a:spcPts val="400"/>
              </a:spcBef>
            </a:pPr>
            <a:r>
              <a:rPr lang="da-DK" altLang="da-DK" sz="1800" kern="0" dirty="0">
                <a:ea typeface="ＭＳ Ｐゴシック" pitchFamily="34" charset="-128"/>
              </a:rPr>
              <a:t>Stort og komplekst problemområde</a:t>
            </a:r>
          </a:p>
          <a:p>
            <a:pPr lvl="1">
              <a:spcBef>
                <a:spcPts val="400"/>
              </a:spcBef>
            </a:pPr>
            <a:r>
              <a:rPr lang="da-DK" altLang="da-DK" sz="1800" kern="0" dirty="0">
                <a:ea typeface="ＭＳ Ｐゴシック" pitchFamily="34" charset="-128"/>
              </a:rPr>
              <a:t>Vi vil kun se på nogle af de helt grundlæggende principper og teknikker</a:t>
            </a:r>
          </a:p>
          <a:p>
            <a:pPr marL="342900" lvl="1" indent="-342900">
              <a:spcBef>
                <a:spcPts val="1200"/>
              </a:spcBef>
              <a:buChar char="•"/>
            </a:pPr>
            <a:r>
              <a:rPr lang="da-DK" altLang="da-DK" b="1" kern="0" dirty="0">
                <a:solidFill>
                  <a:srgbClr val="A50021"/>
                </a:solidFill>
                <a:ea typeface="ＭＳ Ｐゴシック" pitchFamily="34" charset="-128"/>
                <a:cs typeface="ＭＳ Ｐゴシック" pitchFamily="-106" charset="-128"/>
              </a:rPr>
              <a:t>I store systemudviklingsprojekter bruger man mere tid på analyse og design end man bruger på implementation</a:t>
            </a:r>
          </a:p>
          <a:p>
            <a:pPr lvl="1">
              <a:spcBef>
                <a:spcPts val="400"/>
              </a:spcBef>
            </a:pPr>
            <a:r>
              <a:rPr lang="da-DK" altLang="da-DK" sz="1800" kern="0" dirty="0">
                <a:ea typeface="ＭＳ Ｐゴシック" pitchFamily="34" charset="-128"/>
              </a:rPr>
              <a:t>Tid brugt på omhyggelig analyse og godt design spares (mange gange), når man senere skal programmere, afteste og vedligeholde systemet</a:t>
            </a:r>
          </a:p>
        </p:txBody>
      </p:sp>
    </p:spTree>
    <p:extLst>
      <p:ext uri="{BB962C8B-B14F-4D97-AF65-F5344CB8AC3E}">
        <p14:creationId xmlns:p14="http://schemas.microsoft.com/office/powerpoint/2010/main" val="14834318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altLang="da-DK" sz="3200" dirty="0">
                <a:ea typeface="ＭＳ Ｐゴシック" pitchFamily="34" charset="-128"/>
                <a:cs typeface="Arial"/>
              </a:rPr>
              <a:t>M</a:t>
            </a:r>
            <a:r>
              <a:rPr lang="da-DK" altLang="da-DK" sz="3200" dirty="0">
                <a:ea typeface="ＭＳ Ｐゴシック" pitchFamily="34" charset="-128"/>
              </a:rPr>
              <a:t>undtlig 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20</a:t>
            </a:fld>
            <a:endParaRPr lang="da-DK" altLang="da-DK" dirty="0"/>
          </a:p>
        </p:txBody>
      </p:sp>
      <p:sp>
        <p:nvSpPr>
          <p:cNvPr id="7" name="Rectangle 3"/>
          <p:cNvSpPr txBox="1">
            <a:spLocks noChangeArrowheads="1"/>
          </p:cNvSpPr>
          <p:nvPr/>
        </p:nvSpPr>
        <p:spPr bwMode="auto">
          <a:xfrm>
            <a:off x="467544" y="1052736"/>
            <a:ext cx="835292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Ved den mundtlige eksamen forventer vi, at du demonstrerer</a:t>
            </a:r>
          </a:p>
          <a:p>
            <a:pPr lvl="1">
              <a:spcBef>
                <a:spcPts val="600"/>
              </a:spcBef>
            </a:pPr>
            <a:r>
              <a:rPr lang="da-DK" altLang="da-DK" sz="1800" kern="0" dirty="0">
                <a:ea typeface="ＭＳ Ｐゴシック" pitchFamily="34" charset="-128"/>
              </a:rPr>
              <a:t>Kendskab til de </a:t>
            </a:r>
            <a:r>
              <a:rPr lang="da-DK" altLang="da-DK" sz="1800" b="1" kern="0" dirty="0">
                <a:solidFill>
                  <a:srgbClr val="008000"/>
                </a:solidFill>
                <a:ea typeface="ＭＳ Ｐゴシック" pitchFamily="34" charset="-128"/>
              </a:rPr>
              <a:t>vigtigste begreber</a:t>
            </a:r>
            <a:r>
              <a:rPr lang="da-DK" altLang="da-DK" sz="1800" kern="0" dirty="0">
                <a:ea typeface="ＭＳ Ｐゴシック" pitchFamily="34" charset="-128"/>
              </a:rPr>
              <a:t> inden for det trukne emneområde</a:t>
            </a:r>
          </a:p>
          <a:p>
            <a:pPr lvl="1">
              <a:spcBef>
                <a:spcPts val="600"/>
              </a:spcBef>
            </a:pPr>
            <a:r>
              <a:rPr lang="da-DK" altLang="da-DK" sz="1800" kern="0" dirty="0">
                <a:ea typeface="ＭＳ Ｐゴシック" pitchFamily="34" charset="-128"/>
              </a:rPr>
              <a:t>Evne til at </a:t>
            </a:r>
            <a:r>
              <a:rPr lang="da-DK" altLang="da-DK" sz="1800" b="1" kern="0" dirty="0">
                <a:solidFill>
                  <a:srgbClr val="008000"/>
                </a:solidFill>
                <a:ea typeface="ＭＳ Ｐゴシック" pitchFamily="34" charset="-128"/>
              </a:rPr>
              <a:t>programmere i Java</a:t>
            </a:r>
            <a:r>
              <a:rPr lang="da-DK" altLang="da-DK" sz="1800" kern="0" dirty="0">
                <a:ea typeface="ＭＳ Ｐゴシック" pitchFamily="34" charset="-128"/>
              </a:rPr>
              <a:t> ved at præsentere og forklare små velvalgte programstumper indenfor emneområdet</a:t>
            </a:r>
          </a:p>
          <a:p>
            <a:pPr lvl="1">
              <a:spcBef>
                <a:spcPts val="600"/>
              </a:spcBef>
            </a:pPr>
            <a:r>
              <a:rPr lang="da-DK" altLang="da-DK" sz="1800" kern="0" dirty="0">
                <a:ea typeface="ＭＳ Ｐゴシック" pitchFamily="34" charset="-128"/>
              </a:rPr>
              <a:t>Evne til at </a:t>
            </a:r>
            <a:r>
              <a:rPr lang="da-DK" altLang="da-DK" sz="1800" b="1" kern="0" dirty="0">
                <a:solidFill>
                  <a:srgbClr val="008000"/>
                </a:solidFill>
                <a:ea typeface="ＭＳ Ｐゴシック" pitchFamily="34" charset="-128"/>
              </a:rPr>
              <a:t>svare på spørgsmål</a:t>
            </a:r>
            <a:r>
              <a:rPr lang="da-DK" altLang="da-DK" sz="1800" kern="0" dirty="0">
                <a:ea typeface="ＭＳ Ｐゴシック" pitchFamily="34" charset="-128"/>
              </a:rPr>
              <a:t> inden for emneområdet, herunder relatere kursets projektopgaver til emneområdet</a:t>
            </a:r>
          </a:p>
          <a:p>
            <a:pPr>
              <a:spcBef>
                <a:spcPts val="1200"/>
              </a:spcBef>
            </a:pPr>
            <a:r>
              <a:rPr lang="da-DK" altLang="da-DK" sz="2000" kern="0" dirty="0">
                <a:ea typeface="ＭＳ Ｐゴシック" pitchFamily="34" charset="-128"/>
              </a:rPr>
              <a:t>Varighed</a:t>
            </a:r>
          </a:p>
          <a:p>
            <a:pPr lvl="1">
              <a:spcBef>
                <a:spcPts val="600"/>
              </a:spcBef>
            </a:pPr>
            <a:r>
              <a:rPr lang="da-DK" altLang="da-DK" sz="1800" kern="0" dirty="0">
                <a:ea typeface="ＭＳ Ｐゴシック" pitchFamily="34" charset="-128"/>
              </a:rPr>
              <a:t>Du er ”på scenen” i ca. 15 minutter</a:t>
            </a:r>
          </a:p>
          <a:p>
            <a:pPr lvl="1">
              <a:spcBef>
                <a:spcPts val="600"/>
              </a:spcBef>
            </a:pPr>
            <a:r>
              <a:rPr lang="da-DK" altLang="da-DK" sz="1800" kern="0" dirty="0">
                <a:ea typeface="ＭＳ Ｐゴシック" pitchFamily="34" charset="-128"/>
              </a:rPr>
              <a:t>De næste 3-5 minutter bruges til votering, meddelelse og forklaring af din karakter samt skift til næste eksaminand</a:t>
            </a:r>
          </a:p>
        </p:txBody>
      </p:sp>
      <p:sp>
        <p:nvSpPr>
          <p:cNvPr id="5" name="Rectangle 3"/>
          <p:cNvSpPr txBox="1">
            <a:spLocks noChangeArrowheads="1"/>
          </p:cNvSpPr>
          <p:nvPr/>
        </p:nvSpPr>
        <p:spPr bwMode="auto">
          <a:xfrm>
            <a:off x="467544" y="4540832"/>
            <a:ext cx="8424936" cy="2200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En af de mest effektive måder at træne til eksamen, er at høre andre studerende (og lære af deres gode og dårlige ting)</a:t>
            </a:r>
          </a:p>
          <a:p>
            <a:pPr lvl="1">
              <a:spcBef>
                <a:spcPts val="600"/>
              </a:spcBef>
            </a:pPr>
            <a:r>
              <a:rPr lang="da-DK" altLang="da-DK" sz="1800" kern="0" dirty="0">
                <a:ea typeface="ＭＳ Ｐゴシック" pitchFamily="34" charset="-128"/>
              </a:rPr>
              <a:t>Vi opfordrer derfor kraftigt til, at I går ind og hører nogle af jeres medstuderende</a:t>
            </a:r>
          </a:p>
          <a:p>
            <a:pPr lvl="1">
              <a:spcBef>
                <a:spcPts val="600"/>
              </a:spcBef>
            </a:pPr>
            <a:r>
              <a:rPr lang="da-DK" altLang="da-DK" sz="1800" kern="0" dirty="0">
                <a:ea typeface="ＭＳ Ｐゴシック" pitchFamily="34" charset="-128"/>
              </a:rPr>
              <a:t>Nogle synes, at det er ”upassende” – men faktisk vil det for langt de fleste eksaminander være betryggende, at der er ”neutrale” tilhørere tilstede under eksaminationen</a:t>
            </a:r>
          </a:p>
          <a:p>
            <a:pPr lvl="1">
              <a:spcBef>
                <a:spcPts val="100"/>
              </a:spcBef>
            </a:pP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1994498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26095"/>
            <a:ext cx="8568952" cy="682625"/>
          </a:xfrm>
        </p:spPr>
        <p:txBody>
          <a:bodyPr/>
          <a:lstStyle/>
          <a:p>
            <a:r>
              <a:rPr lang="da-DK" altLang="da-DK" sz="3200" dirty="0">
                <a:ea typeface="ＭＳ Ｐゴシック" pitchFamily="34" charset="-128"/>
                <a:cs typeface="Arial"/>
              </a:rPr>
              <a:t>Forløbet af </a:t>
            </a:r>
            <a:r>
              <a:rPr lang="da-DK" altLang="da-DK" sz="3200" dirty="0">
                <a:ea typeface="ＭＳ Ｐゴシック" pitchFamily="34" charset="-128"/>
              </a:rPr>
              <a:t>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21</a:t>
            </a:fld>
            <a:endParaRPr lang="da-DK" altLang="da-DK" dirty="0"/>
          </a:p>
        </p:txBody>
      </p:sp>
      <p:sp>
        <p:nvSpPr>
          <p:cNvPr id="7" name="Rectangle 3"/>
          <p:cNvSpPr txBox="1">
            <a:spLocks noChangeArrowheads="1"/>
          </p:cNvSpPr>
          <p:nvPr/>
        </p:nvSpPr>
        <p:spPr bwMode="auto">
          <a:xfrm>
            <a:off x="452660" y="980728"/>
            <a:ext cx="8583836" cy="580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Præsentationen</a:t>
            </a:r>
          </a:p>
          <a:p>
            <a:pPr lvl="1">
              <a:spcBef>
                <a:spcPts val="600"/>
              </a:spcBef>
            </a:pPr>
            <a:r>
              <a:rPr lang="da-DK" altLang="da-DK" sz="1800" kern="0" dirty="0">
                <a:ea typeface="ＭＳ Ｐゴシック" pitchFamily="34" charset="-128"/>
              </a:rPr>
              <a:t>De første 2-3 minutter får du lov til at skrive din disposition på tavlen og snakke uforstyrret (indtil den værste nervøsitet har lagt sig)</a:t>
            </a:r>
          </a:p>
          <a:p>
            <a:pPr lvl="1">
              <a:spcBef>
                <a:spcPts val="600"/>
              </a:spcBef>
            </a:pPr>
            <a:r>
              <a:rPr lang="da-DK" altLang="da-DK" sz="1800" kern="0" dirty="0">
                <a:ea typeface="ＭＳ Ｐゴシック" pitchFamily="34" charset="-128"/>
              </a:rPr>
              <a:t>Derefter vil eksaminator/censor afbryde med forskellige spørgsmål for at hjælpe dig med</a:t>
            </a:r>
          </a:p>
          <a:p>
            <a:pPr lvl="2">
              <a:spcBef>
                <a:spcPts val="300"/>
              </a:spcBef>
            </a:pPr>
            <a:r>
              <a:rPr lang="da-DK" altLang="da-DK" sz="1800" kern="0" dirty="0">
                <a:solidFill>
                  <a:srgbClr val="000066"/>
                </a:solidFill>
                <a:ea typeface="ＭＳ Ｐゴシック" pitchFamily="34" charset="-128"/>
              </a:rPr>
              <a:t>at rette eventuelle småfejl </a:t>
            </a:r>
          </a:p>
          <a:p>
            <a:pPr lvl="2">
              <a:spcBef>
                <a:spcPts val="300"/>
              </a:spcBef>
            </a:pPr>
            <a:r>
              <a:rPr lang="da-DK" altLang="da-DK" sz="1800" kern="0" dirty="0">
                <a:solidFill>
                  <a:srgbClr val="000066"/>
                </a:solidFill>
                <a:ea typeface="ＭＳ Ｐゴシック" pitchFamily="34" charset="-128"/>
              </a:rPr>
              <a:t>at få dækket de vigtigste ting indenfor emneområdet</a:t>
            </a:r>
          </a:p>
          <a:p>
            <a:pPr lvl="1">
              <a:spcBef>
                <a:spcPts val="600"/>
              </a:spcBef>
            </a:pPr>
            <a:r>
              <a:rPr lang="da-DK" altLang="da-DK" sz="1800" kern="0" dirty="0">
                <a:ea typeface="ＭＳ Ｐゴシック" pitchFamily="34" charset="-128"/>
              </a:rPr>
              <a:t>Ved at stille spørgsmål tjekker vi også, om du har forstået stoffet eller blot lært det udenad</a:t>
            </a:r>
          </a:p>
          <a:p>
            <a:pPr lvl="1">
              <a:spcBef>
                <a:spcPts val="600"/>
              </a:spcBef>
            </a:pPr>
            <a:r>
              <a:rPr lang="da-DK" altLang="da-DK" sz="1800" kern="0" dirty="0">
                <a:ea typeface="ＭＳ Ｐゴシック" pitchFamily="34" charset="-128"/>
              </a:rPr>
              <a:t>Jo bedre du har forberedt dig og jo mere initiativ du selv udviser – jo bedre har du styr på, hvor du ”kommer hen” under eksamen (f.eks. hvilke programmeringseksempler, du skal gennemgå)</a:t>
            </a:r>
          </a:p>
          <a:p>
            <a:pPr>
              <a:spcBef>
                <a:spcPts val="1200"/>
              </a:spcBef>
            </a:pPr>
            <a:r>
              <a:rPr lang="da-DK" altLang="da-DK" sz="2000" kern="0" dirty="0">
                <a:ea typeface="ＭＳ Ｐゴシック" pitchFamily="34" charset="-128"/>
              </a:rPr>
              <a:t>Der gives karakter efter 12-skalaen</a:t>
            </a:r>
          </a:p>
          <a:p>
            <a:pPr lvl="1"/>
            <a:r>
              <a:rPr lang="da-DK" sz="1800" spc="-30" dirty="0"/>
              <a:t>Pointene fra køreprøven og computerspilsopgaven tæller med i fastlæggelsen af den endelig karakter for kurset (tæller tilsammen med 25%)</a:t>
            </a:r>
          </a:p>
          <a:p>
            <a:pPr lvl="1"/>
            <a:r>
              <a:rPr lang="da-DK" sz="1800" dirty="0"/>
              <a:t>I praksis betyder det, at høje point kan trække en karakter op, mens lave point kan trække en karakter ned</a:t>
            </a:r>
          </a:p>
          <a:p>
            <a:pPr lvl="1"/>
            <a:r>
              <a:rPr lang="da-DK" sz="1800" spc="-60" dirty="0"/>
              <a:t>Uanset pointtal kan du dumpe, hvis den mundtlige præstation er uacceptabel</a:t>
            </a:r>
            <a:endParaRPr lang="da-DK" altLang="da-DK" sz="2200" kern="0" spc="-60" dirty="0">
              <a:ea typeface="ＭＳ Ｐゴシック" pitchFamily="34" charset="-128"/>
            </a:endParaRPr>
          </a:p>
        </p:txBody>
      </p:sp>
    </p:spTree>
    <p:extLst>
      <p:ext uri="{BB962C8B-B14F-4D97-AF65-F5344CB8AC3E}">
        <p14:creationId xmlns:p14="http://schemas.microsoft.com/office/powerpoint/2010/main" val="231931952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Forberedelse til m</a:t>
            </a:r>
            <a:r>
              <a:rPr lang="da-DK" altLang="da-DK" sz="3200" dirty="0">
                <a:ea typeface="ＭＳ Ｐゴシック" pitchFamily="34" charset="-128"/>
              </a:rPr>
              <a:t>undtlig 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22</a:t>
            </a:fld>
            <a:endParaRPr lang="da-DK" altLang="da-DK" dirty="0"/>
          </a:p>
        </p:txBody>
      </p:sp>
      <p:sp>
        <p:nvSpPr>
          <p:cNvPr id="7" name="Rectangle 3"/>
          <p:cNvSpPr txBox="1">
            <a:spLocks noChangeArrowheads="1"/>
          </p:cNvSpPr>
          <p:nvPr/>
        </p:nvSpPr>
        <p:spPr bwMode="auto">
          <a:xfrm>
            <a:off x="467544" y="1052736"/>
            <a:ext cx="8352928"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Disposition</a:t>
            </a:r>
          </a:p>
          <a:p>
            <a:pPr lvl="1">
              <a:spcBef>
                <a:spcPts val="300"/>
              </a:spcBef>
            </a:pPr>
            <a:r>
              <a:rPr lang="da-DK" altLang="da-DK" sz="1600" kern="0" dirty="0">
                <a:ea typeface="ＭＳ Ｐゴシック" pitchFamily="34" charset="-128"/>
              </a:rPr>
              <a:t>For hvert af de 9 spørgsmål laves en kort velgennemtænkt disposition</a:t>
            </a:r>
          </a:p>
          <a:p>
            <a:pPr lvl="1">
              <a:spcBef>
                <a:spcPts val="300"/>
              </a:spcBef>
            </a:pPr>
            <a:r>
              <a:rPr lang="da-DK" altLang="da-DK" sz="1600" kern="0" dirty="0">
                <a:ea typeface="ＭＳ Ｐゴシック" pitchFamily="34" charset="-128"/>
              </a:rPr>
              <a:t>A4-ark med 10-20 ord (ingen figurer, formler, programstumper, eller lignende)</a:t>
            </a:r>
          </a:p>
          <a:p>
            <a:pPr lvl="2">
              <a:spcBef>
                <a:spcPts val="300"/>
              </a:spcBef>
            </a:pPr>
            <a:r>
              <a:rPr lang="da-DK" altLang="da-DK" kern="0" dirty="0">
                <a:solidFill>
                  <a:srgbClr val="000066"/>
                </a:solidFill>
                <a:ea typeface="ＭＳ Ｐゴシック" pitchFamily="34" charset="-128"/>
              </a:rPr>
              <a:t>Opremser de begreber og eksempler, som du vil bruge</a:t>
            </a:r>
          </a:p>
          <a:p>
            <a:pPr lvl="1">
              <a:spcBef>
                <a:spcPts val="300"/>
              </a:spcBef>
            </a:pPr>
            <a:r>
              <a:rPr lang="da-DK" altLang="da-DK" sz="1600" kern="0" dirty="0">
                <a:ea typeface="ＭＳ Ｐゴシック" pitchFamily="34" charset="-128"/>
              </a:rPr>
              <a:t>Til eksamen starter du med at skrive dispositionen op i et hjørne af tavlen</a:t>
            </a:r>
          </a:p>
          <a:p>
            <a:pPr lvl="2">
              <a:spcBef>
                <a:spcPts val="300"/>
              </a:spcBef>
            </a:pPr>
            <a:r>
              <a:rPr lang="da-DK" altLang="da-DK" kern="0" dirty="0">
                <a:solidFill>
                  <a:srgbClr val="000066"/>
                </a:solidFill>
                <a:ea typeface="ＭＳ Ｐゴシック" pitchFamily="34" charset="-128"/>
              </a:rPr>
              <a:t>Dulmer ofte den værste nervøsitet</a:t>
            </a:r>
          </a:p>
          <a:p>
            <a:pPr lvl="2">
              <a:spcBef>
                <a:spcPts val="300"/>
              </a:spcBef>
            </a:pPr>
            <a:r>
              <a:rPr lang="da-DK" altLang="da-DK" kern="0" dirty="0">
                <a:solidFill>
                  <a:srgbClr val="000066"/>
                </a:solidFill>
                <a:ea typeface="ＭＳ Ｐゴシック" pitchFamily="34" charset="-128"/>
              </a:rPr>
              <a:t>Herefter lægges dispositionen</a:t>
            </a:r>
            <a:r>
              <a:rPr lang="da-DK" altLang="da-DK" b="1" kern="0" dirty="0">
                <a:solidFill>
                  <a:srgbClr val="008000"/>
                </a:solidFill>
                <a:ea typeface="ＭＳ Ｐゴシック" pitchFamily="34" charset="-128"/>
              </a:rPr>
              <a:t> helt væk</a:t>
            </a:r>
            <a:r>
              <a:rPr lang="da-DK" altLang="da-DK" kern="0" dirty="0">
                <a:solidFill>
                  <a:srgbClr val="000066"/>
                </a:solidFill>
                <a:ea typeface="ＭＳ Ｐゴシック" pitchFamily="34" charset="-128"/>
              </a:rPr>
              <a:t> (eller med bagsiden opad)</a:t>
            </a:r>
          </a:p>
          <a:p>
            <a:pPr lvl="1">
              <a:spcBef>
                <a:spcPts val="300"/>
              </a:spcBef>
            </a:pPr>
            <a:r>
              <a:rPr lang="da-DK" altLang="da-DK" sz="1600" kern="0" dirty="0">
                <a:ea typeface="ＭＳ Ｐゴシック" pitchFamily="34" charset="-128"/>
              </a:rPr>
              <a:t>Du får ikke point for at kunne læse op af dispositionen</a:t>
            </a:r>
          </a:p>
          <a:p>
            <a:pPr lvl="2">
              <a:spcBef>
                <a:spcPts val="300"/>
              </a:spcBef>
            </a:pPr>
            <a:r>
              <a:rPr lang="da-DK" altLang="da-DK" kern="0" dirty="0">
                <a:solidFill>
                  <a:srgbClr val="000066"/>
                </a:solidFill>
                <a:ea typeface="ＭＳ Ｐゴシック" pitchFamily="34" charset="-128"/>
              </a:rPr>
              <a:t>Derfor skal den være så kort som overhovedet mulig</a:t>
            </a:r>
          </a:p>
          <a:p>
            <a:pPr lvl="2">
              <a:spcBef>
                <a:spcPts val="300"/>
              </a:spcBef>
            </a:pPr>
            <a:r>
              <a:rPr lang="da-DK" altLang="da-DK" kern="0" dirty="0">
                <a:solidFill>
                  <a:srgbClr val="000066"/>
                </a:solidFill>
                <a:ea typeface="ＭＳ Ｐゴシック" pitchFamily="34" charset="-128"/>
              </a:rPr>
              <a:t>Den er blot en huskeliste over, hvad du vil præsentere og i hvilken rækkefølge</a:t>
            </a:r>
          </a:p>
          <a:p>
            <a:pPr lvl="2">
              <a:spcBef>
                <a:spcPts val="300"/>
              </a:spcBef>
            </a:pPr>
            <a:r>
              <a:rPr lang="da-DK" altLang="da-DK" kern="0" spc="-50" dirty="0">
                <a:solidFill>
                  <a:srgbClr val="000066"/>
                </a:solidFill>
                <a:ea typeface="ＭＳ Ｐゴシック" pitchFamily="34" charset="-128"/>
              </a:rPr>
              <a:t>Du bør kunne præsentere de ting, som du har udvalgt i dispositionen på ca. 10 min</a:t>
            </a:r>
          </a:p>
          <a:p>
            <a:pPr lvl="2">
              <a:spcBef>
                <a:spcPts val="300"/>
              </a:spcBef>
            </a:pPr>
            <a:r>
              <a:rPr lang="da-DK" altLang="da-DK" kern="0" dirty="0">
                <a:solidFill>
                  <a:srgbClr val="000066"/>
                </a:solidFill>
                <a:ea typeface="ＭＳ Ｐゴシック" pitchFamily="34" charset="-128"/>
              </a:rPr>
              <a:t>Resten af tiden bruges til at svare på diverse spørgsmål inden for det trukne emne samt resten af pensum</a:t>
            </a:r>
            <a:endParaRPr lang="da-DK" altLang="da-DK" sz="22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03489970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Java kode eksempler</a:t>
            </a:r>
            <a:endParaRPr lang="da-DK" altLang="da-DK" sz="32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23</a:t>
            </a:fld>
            <a:endParaRPr lang="da-DK" altLang="da-DK" dirty="0"/>
          </a:p>
        </p:txBody>
      </p:sp>
      <p:sp>
        <p:nvSpPr>
          <p:cNvPr id="7" name="Rectangle 3"/>
          <p:cNvSpPr txBox="1">
            <a:spLocks noChangeArrowheads="1"/>
          </p:cNvSpPr>
          <p:nvPr/>
        </p:nvSpPr>
        <p:spPr bwMode="auto">
          <a:xfrm>
            <a:off x="467544" y="1052736"/>
            <a:ext cx="8424936"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Valg af eksempler</a:t>
            </a:r>
          </a:p>
          <a:p>
            <a:pPr lvl="1">
              <a:spcBef>
                <a:spcPts val="300"/>
              </a:spcBef>
            </a:pPr>
            <a:r>
              <a:rPr lang="da-DK" altLang="da-DK" sz="1600" kern="0" dirty="0">
                <a:ea typeface="ＭＳ Ｐゴシック" pitchFamily="34" charset="-128"/>
              </a:rPr>
              <a:t>Det er vigtigt, at du </a:t>
            </a:r>
            <a:r>
              <a:rPr lang="da-DK" altLang="da-DK" sz="1600" b="1" kern="0" dirty="0">
                <a:solidFill>
                  <a:srgbClr val="008000"/>
                </a:solidFill>
                <a:ea typeface="ＭＳ Ｐゴシック" pitchFamily="34" charset="-128"/>
              </a:rPr>
              <a:t>på forhånd</a:t>
            </a:r>
            <a:r>
              <a:rPr lang="da-DK" altLang="da-DK" sz="1600" kern="0" dirty="0">
                <a:ea typeface="ＭＳ Ｐゴシック" pitchFamily="34" charset="-128"/>
              </a:rPr>
              <a:t>, for hvert af de 9 spørgsmål, har valgt nogle gode eksempler på Java kode, som du vil præsentere</a:t>
            </a:r>
          </a:p>
          <a:p>
            <a:pPr lvl="1">
              <a:spcBef>
                <a:spcPts val="300"/>
              </a:spcBef>
            </a:pPr>
            <a:r>
              <a:rPr lang="da-DK" altLang="da-DK" sz="1600" kern="0" dirty="0">
                <a:ea typeface="ＭＳ Ｐゴシック" pitchFamily="34" charset="-128"/>
              </a:rPr>
              <a:t>Eksemplerne kan være ”stjålet” fra lærebogen, mine slides eller nogle af de opgaver, som du har lavet på kurset</a:t>
            </a:r>
          </a:p>
          <a:p>
            <a:pPr lvl="1">
              <a:spcBef>
                <a:spcPts val="300"/>
              </a:spcBef>
            </a:pPr>
            <a:r>
              <a:rPr lang="da-DK" altLang="da-DK" sz="1600" kern="0" dirty="0">
                <a:ea typeface="ＭＳ Ｐゴシック" pitchFamily="34" charset="-128"/>
              </a:rPr>
              <a:t>Brug tid på at finde gode eksempler, og tid på at træne i at præsentere dem</a:t>
            </a:r>
          </a:p>
          <a:p>
            <a:pPr lvl="1">
              <a:spcBef>
                <a:spcPts val="300"/>
              </a:spcBef>
              <a:buFontTx/>
              <a:buChar char="–"/>
            </a:pPr>
            <a:r>
              <a:rPr lang="da-DK" altLang="da-DK" sz="1600" kern="0" dirty="0">
                <a:ea typeface="ＭＳ Ｐゴシック" pitchFamily="34" charset="-128"/>
              </a:rPr>
              <a:t>Eksemplerne skal være korte og tydeligt vise de ting, som er centrale for din præsentation</a:t>
            </a:r>
          </a:p>
          <a:p>
            <a:pPr marL="342900" lvl="1" indent="-342900">
              <a:spcBef>
                <a:spcPts val="1800"/>
              </a:spcBef>
              <a:buFontTx/>
              <a:buChar char="•"/>
            </a:pPr>
            <a:r>
              <a:rPr lang="da-DK" altLang="da-DK" b="1" kern="0" dirty="0">
                <a:solidFill>
                  <a:srgbClr val="A50021"/>
                </a:solidFill>
                <a:ea typeface="ＭＳ Ｐゴシック" pitchFamily="34" charset="-128"/>
                <a:cs typeface="ＭＳ Ｐゴシック" pitchFamily="-106" charset="-128"/>
              </a:rPr>
              <a:t>Hvis du ikke selv forbereder små velvalgte Java eksempler, finder vi nogle, som du skal præsentere</a:t>
            </a:r>
          </a:p>
          <a:p>
            <a:pPr lvl="1">
              <a:spcBef>
                <a:spcPts val="300"/>
              </a:spcBef>
            </a:pPr>
            <a:r>
              <a:rPr lang="da-DK" altLang="da-DK" sz="1600" kern="0" dirty="0">
                <a:ea typeface="ＭＳ Ｐゴシック" pitchFamily="34" charset="-128"/>
              </a:rPr>
              <a:t>Det gør ikke opgaven lettere</a:t>
            </a:r>
          </a:p>
          <a:p>
            <a:pPr lvl="0">
              <a:spcBef>
                <a:spcPts val="1800"/>
              </a:spcBef>
            </a:pPr>
            <a:r>
              <a:rPr lang="da-DK" sz="2000" dirty="0"/>
              <a:t>Det er tilladt at lave sine egne eksempler eller finde dem på nettet</a:t>
            </a:r>
          </a:p>
          <a:p>
            <a:pPr lvl="1">
              <a:spcBef>
                <a:spcPts val="200"/>
              </a:spcBef>
            </a:pPr>
            <a:r>
              <a:rPr lang="da-DK" sz="1600" kern="0" dirty="0">
                <a:ea typeface="ＭＳ Ｐゴシック" pitchFamily="34" charset="-128"/>
              </a:rPr>
              <a:t>Dette anbefales dog </a:t>
            </a:r>
            <a:r>
              <a:rPr lang="da-DK" sz="1600" b="1" kern="0" dirty="0">
                <a:solidFill>
                  <a:srgbClr val="008000"/>
                </a:solidFill>
                <a:ea typeface="ＭＳ Ｐゴシック" pitchFamily="34" charset="-128"/>
              </a:rPr>
              <a:t>ikke</a:t>
            </a:r>
            <a:r>
              <a:rPr lang="da-DK" sz="1600" kern="0" dirty="0">
                <a:ea typeface="ＭＳ Ｐゴシック" pitchFamily="34" charset="-128"/>
              </a:rPr>
              <a:t>.</a:t>
            </a:r>
          </a:p>
          <a:p>
            <a:pPr lvl="1">
              <a:spcBef>
                <a:spcPts val="200"/>
              </a:spcBef>
            </a:pPr>
            <a:r>
              <a:rPr lang="da-DK" sz="1600" kern="0" dirty="0">
                <a:ea typeface="ＭＳ Ｐゴシック" pitchFamily="34" charset="-128"/>
              </a:rPr>
              <a:t>Dels skal du bruge længere tid på at forklare dem (da eksaminator og censor ikke kender dem i forvejen)</a:t>
            </a:r>
          </a:p>
          <a:p>
            <a:pPr lvl="1">
              <a:spcBef>
                <a:spcPts val="200"/>
              </a:spcBef>
            </a:pPr>
            <a:r>
              <a:rPr lang="da-DK" sz="1600" kern="0" dirty="0">
                <a:ea typeface="ＭＳ Ｐゴシック" pitchFamily="34" charset="-128"/>
              </a:rPr>
              <a:t>Dels kan du ikke så godt få hjælp (fra eksaminator og censor), hvis der opstår problemer under præsentationen</a:t>
            </a:r>
            <a:endParaRPr lang="da-DK" sz="2800" dirty="0"/>
          </a:p>
          <a:p>
            <a:pPr lvl="1">
              <a:spcBef>
                <a:spcPts val="300"/>
              </a:spcBef>
            </a:pPr>
            <a:endParaRPr lang="da-DK" altLang="da-DK" sz="1600" kern="0" dirty="0">
              <a:ea typeface="ＭＳ Ｐゴシック" pitchFamily="34" charset="-128"/>
            </a:endParaRPr>
          </a:p>
          <a:p>
            <a:pPr>
              <a:spcBef>
                <a:spcPts val="100"/>
              </a:spcBef>
            </a:pPr>
            <a:endParaRPr lang="da-DK" altLang="da-DK" sz="22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91814131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Træning gør mester</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24</a:t>
            </a:fld>
            <a:endParaRPr lang="da-DK" altLang="da-DK" dirty="0"/>
          </a:p>
        </p:txBody>
      </p:sp>
      <p:sp>
        <p:nvSpPr>
          <p:cNvPr id="5" name="Rectangle 3"/>
          <p:cNvSpPr txBox="1">
            <a:spLocks noChangeArrowheads="1"/>
          </p:cNvSpPr>
          <p:nvPr/>
        </p:nvSpPr>
        <p:spPr bwMode="auto">
          <a:xfrm>
            <a:off x="467544" y="980728"/>
            <a:ext cx="8568952"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1900" kern="0" dirty="0">
                <a:ea typeface="ＭＳ Ｐゴシック" pitchFamily="34" charset="-128"/>
              </a:rPr>
              <a:t>Hvert spørgsmål bør trænes </a:t>
            </a:r>
            <a:r>
              <a:rPr lang="da-DK" altLang="da-DK" sz="1900" kern="0" dirty="0">
                <a:solidFill>
                  <a:srgbClr val="008000"/>
                </a:solidFill>
                <a:ea typeface="ＭＳ Ｐゴシック" pitchFamily="34" charset="-128"/>
              </a:rPr>
              <a:t>mindst 5 gange</a:t>
            </a:r>
          </a:p>
          <a:p>
            <a:pPr lvl="1">
              <a:spcBef>
                <a:spcPts val="200"/>
              </a:spcBef>
            </a:pPr>
            <a:r>
              <a:rPr lang="da-DK" altLang="da-DK" sz="1600" kern="0" dirty="0">
                <a:ea typeface="ＭＳ Ｐゴシック" pitchFamily="34" charset="-128"/>
              </a:rPr>
              <a:t>Træningen skal være så realistisk som overhovedet muligt</a:t>
            </a:r>
          </a:p>
          <a:p>
            <a:pPr lvl="1">
              <a:spcBef>
                <a:spcPts val="200"/>
              </a:spcBef>
            </a:pPr>
            <a:r>
              <a:rPr lang="da-DK" altLang="da-DK" sz="1600" kern="0" dirty="0">
                <a:ea typeface="ＭＳ Ｐゴシック" pitchFamily="34" charset="-128"/>
              </a:rPr>
              <a:t>Det er ikke nok at tænke på, hvad du vil sige og skrive</a:t>
            </a:r>
          </a:p>
          <a:p>
            <a:pPr lvl="2">
              <a:spcBef>
                <a:spcPts val="200"/>
              </a:spcBef>
            </a:pPr>
            <a:r>
              <a:rPr lang="da-DK" altLang="da-DK" kern="0" dirty="0">
                <a:solidFill>
                  <a:srgbClr val="000066"/>
                </a:solidFill>
                <a:ea typeface="ＭＳ Ｐゴシック" pitchFamily="34" charset="-128"/>
              </a:rPr>
              <a:t>Du skal formulere sætningerne og sige dem højt</a:t>
            </a:r>
          </a:p>
          <a:p>
            <a:pPr lvl="2">
              <a:spcBef>
                <a:spcPts val="200"/>
              </a:spcBef>
            </a:pPr>
            <a:r>
              <a:rPr lang="da-DK" altLang="da-DK" kern="0" dirty="0">
                <a:solidFill>
                  <a:srgbClr val="000066"/>
                </a:solidFill>
                <a:ea typeface="ＭＳ Ｐゴシック" pitchFamily="34" charset="-128"/>
              </a:rPr>
              <a:t>Du skal skrive tingene på et whiteboard eller et stykke papir</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Eksamen er ikke en test i skønskrift – men det er oplagt en fordel at eksaminator og censor kan læse det, som du skriver</a:t>
            </a:r>
          </a:p>
          <a:p>
            <a:pPr lvl="2">
              <a:spcBef>
                <a:spcPts val="200"/>
              </a:spcBef>
            </a:pPr>
            <a:r>
              <a:rPr lang="da-DK" altLang="da-DK" kern="0" dirty="0">
                <a:solidFill>
                  <a:srgbClr val="000066"/>
                </a:solidFill>
                <a:ea typeface="ＭＳ Ｐゴシック" pitchFamily="34" charset="-128"/>
              </a:rPr>
              <a:t>Det er forbavsende svært at skrive læseligt på et whiteboard (øv dig i det)</a:t>
            </a:r>
          </a:p>
          <a:p>
            <a:pPr lvl="2">
              <a:spcBef>
                <a:spcPts val="200"/>
              </a:spcBef>
            </a:pPr>
            <a:r>
              <a:rPr lang="da-DK" altLang="da-DK" kern="0" dirty="0">
                <a:solidFill>
                  <a:srgbClr val="000066"/>
                </a:solidFill>
                <a:ea typeface="ＭＳ Ｐゴシック" pitchFamily="34" charset="-128"/>
              </a:rPr>
              <a:t>Hold fornuftig tavleorden</a:t>
            </a:r>
          </a:p>
          <a:p>
            <a:pPr lvl="2">
              <a:spcBef>
                <a:spcPts val="200"/>
              </a:spcBef>
            </a:pPr>
            <a:r>
              <a:rPr lang="da-DK" altLang="da-DK" kern="0" spc="-20" dirty="0">
                <a:solidFill>
                  <a:srgbClr val="000066"/>
                </a:solidFill>
                <a:ea typeface="ＭＳ Ｐゴシック" pitchFamily="34" charset="-128"/>
              </a:rPr>
              <a:t>Du må gerne forkorte lange navne og lignende og bruge gentagelsestegn/ streger</a:t>
            </a:r>
            <a:r>
              <a:rPr lang="da-DK" altLang="da-DK" kern="0" dirty="0">
                <a:solidFill>
                  <a:srgbClr val="000066"/>
                </a:solidFill>
                <a:ea typeface="ＭＳ Ｐゴシック" pitchFamily="34" charset="-128"/>
              </a:rPr>
              <a:t> (øv dig i at gøre det på en god måde)</a:t>
            </a:r>
          </a:p>
          <a:p>
            <a:pPr lvl="2">
              <a:spcBef>
                <a:spcPts val="200"/>
              </a:spcBef>
            </a:pPr>
            <a:r>
              <a:rPr lang="da-DK" altLang="da-DK" kern="0" dirty="0">
                <a:solidFill>
                  <a:srgbClr val="000066"/>
                </a:solidFill>
                <a:ea typeface="ＭＳ Ｐゴシック" pitchFamily="34" charset="-128"/>
              </a:rPr>
              <a:t>Visk ikke noget ud (bortset fra smårettelser)</a:t>
            </a:r>
          </a:p>
          <a:p>
            <a:pPr lvl="2">
              <a:spcBef>
                <a:spcPts val="200"/>
              </a:spcBef>
            </a:pPr>
            <a:r>
              <a:rPr lang="da-DK" altLang="da-DK" kern="0" dirty="0">
                <a:solidFill>
                  <a:srgbClr val="000066"/>
                </a:solidFill>
                <a:ea typeface="ＭＳ Ｐゴシック" pitchFamily="34" charset="-128"/>
              </a:rPr>
              <a:t>Eksaminator og censor tæller alt det med, som du har skrevet og sagt</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Hold dig til dispositionen</a:t>
            </a:r>
          </a:p>
          <a:p>
            <a:pPr lvl="2">
              <a:spcBef>
                <a:spcPts val="200"/>
              </a:spcBef>
            </a:pPr>
            <a:r>
              <a:rPr lang="da-DK" altLang="da-DK" kern="0" dirty="0">
                <a:solidFill>
                  <a:srgbClr val="000066"/>
                </a:solidFill>
                <a:ea typeface="ＭＳ Ｐゴシック" pitchFamily="34" charset="-128"/>
              </a:rPr>
              <a:t>Lad være med at improvisere undervejs</a:t>
            </a:r>
          </a:p>
          <a:p>
            <a:pPr lvl="2">
              <a:spcBef>
                <a:spcPts val="200"/>
              </a:spcBef>
            </a:pPr>
            <a:r>
              <a:rPr lang="da-DK" altLang="da-DK" kern="0" dirty="0">
                <a:solidFill>
                  <a:srgbClr val="000066"/>
                </a:solidFill>
                <a:ea typeface="ＭＳ Ｐゴシック" pitchFamily="34" charset="-128"/>
              </a:rPr>
              <a:t>Opfind ikke nye eksempler, som du ikke har gennemtænkt</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Under de sidste </a:t>
            </a:r>
            <a:r>
              <a:rPr lang="da-DK" altLang="da-DK" sz="1900" b="1" kern="0" dirty="0" err="1">
                <a:solidFill>
                  <a:srgbClr val="A50021"/>
                </a:solidFill>
                <a:ea typeface="ＭＳ Ｐゴシック" pitchFamily="34" charset="-128"/>
                <a:cs typeface="ＭＳ Ｐゴシック" pitchFamily="-106" charset="-128"/>
              </a:rPr>
              <a:t>træninger</a:t>
            </a:r>
            <a:r>
              <a:rPr lang="da-DK" altLang="da-DK" sz="1900" b="1" kern="0" dirty="0">
                <a:solidFill>
                  <a:srgbClr val="A50021"/>
                </a:solidFill>
                <a:ea typeface="ＭＳ Ｐゴシック" pitchFamily="34" charset="-128"/>
                <a:cs typeface="ＭＳ Ｐゴシック" pitchFamily="-106" charset="-128"/>
              </a:rPr>
              <a:t> bør du ved hjælp af et ur tjekke, at du har stof nok til 10 minutter – hverken mere eller mindre</a:t>
            </a:r>
          </a:p>
          <a:p>
            <a:pPr lvl="1">
              <a:spcBef>
                <a:spcPts val="200"/>
              </a:spcBef>
            </a:pPr>
            <a:r>
              <a:rPr lang="da-DK" altLang="da-DK" sz="1600" kern="0" dirty="0">
                <a:ea typeface="ＭＳ Ｐゴシック" pitchFamily="34" charset="-128"/>
              </a:rPr>
              <a:t>De resterende 5 minutter af eksaminationen bruges til at besvare spørgsmål fra eksaminator og censor</a:t>
            </a: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54393303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g11-1"/>
          <p:cNvPicPr>
            <a:picLocks noChangeAspect="1" noChangeArrowheads="1"/>
          </p:cNvPicPr>
          <p:nvPr/>
        </p:nvPicPr>
        <p:blipFill rotWithShape="1">
          <a:blip r:embed="rId3">
            <a:extLst>
              <a:ext uri="{28A0092B-C50C-407E-A947-70E740481C1C}">
                <a14:useLocalDpi xmlns:a14="http://schemas.microsoft.com/office/drawing/2010/main" val="0"/>
              </a:ext>
            </a:extLst>
          </a:blip>
          <a:srcRect l="6003" r="9108"/>
          <a:stretch/>
        </p:blipFill>
        <p:spPr bwMode="auto">
          <a:xfrm>
            <a:off x="2124513" y="2276872"/>
            <a:ext cx="2627507" cy="90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a:t>
            </a:r>
            <a:endParaRPr lang="da-DK" altLang="da-DK" sz="3400" dirty="0">
              <a:ea typeface="ＭＳ Ｐゴシック" pitchFamily="34" charset="-128"/>
            </a:endParaRPr>
          </a:p>
        </p:txBody>
      </p:sp>
      <p:grpSp>
        <p:nvGrpSpPr>
          <p:cNvPr id="5" name="Group 4"/>
          <p:cNvGrpSpPr/>
          <p:nvPr/>
        </p:nvGrpSpPr>
        <p:grpSpPr>
          <a:xfrm>
            <a:off x="2267744" y="4297765"/>
            <a:ext cx="2681906" cy="2122785"/>
            <a:chOff x="4996208" y="3521720"/>
            <a:chExt cx="3774105" cy="2829024"/>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5757"/>
            <a:stretch/>
          </p:blipFill>
          <p:spPr>
            <a:xfrm>
              <a:off x="4996208" y="3521720"/>
              <a:ext cx="3774105" cy="2829024"/>
            </a:xfrm>
            <a:prstGeom prst="rect">
              <a:avLst/>
            </a:prstGeom>
            <a:solidFill>
              <a:schemeClr val="bg1"/>
            </a:solidFill>
          </p:spPr>
        </p:pic>
        <p:sp>
          <p:nvSpPr>
            <p:cNvPr id="8" name="Rectangle 7"/>
            <p:cNvSpPr/>
            <p:nvPr/>
          </p:nvSpPr>
          <p:spPr bwMode="auto">
            <a:xfrm>
              <a:off x="8028383" y="3645024"/>
              <a:ext cx="741929" cy="648072"/>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gr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25</a:t>
            </a:fld>
            <a:endParaRPr lang="da-DK" altLang="da-DK" dirty="0"/>
          </a:p>
        </p:txBody>
      </p:sp>
      <p:sp>
        <p:nvSpPr>
          <p:cNvPr id="7" name="Rectangle 3"/>
          <p:cNvSpPr txBox="1">
            <a:spLocks noChangeArrowheads="1"/>
          </p:cNvSpPr>
          <p:nvPr/>
        </p:nvSpPr>
        <p:spPr bwMode="auto">
          <a:xfrm>
            <a:off x="448816" y="1052736"/>
            <a:ext cx="8515672"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spcBef>
                <a:spcPts val="1800"/>
              </a:spcBef>
            </a:pPr>
            <a:r>
              <a:rPr lang="da-DK" sz="2000" dirty="0"/>
              <a:t>Husk at præsentere de overordnede begreber – inden du kaster dig ud i detaljeret Java kode</a:t>
            </a:r>
          </a:p>
          <a:p>
            <a:pPr lvl="1">
              <a:spcBef>
                <a:spcPts val="200"/>
              </a:spcBef>
            </a:pPr>
            <a:r>
              <a:rPr lang="da-DK" sz="1600" kern="0" dirty="0">
                <a:ea typeface="ＭＳ Ｐゴシック" pitchFamily="34" charset="-128"/>
              </a:rPr>
              <a:t>Fx vil det for spørgsmålet om grafiske brugergrænseflader være rimeligt at starte med at snakke om AWT, Swing og </a:t>
            </a:r>
            <a:r>
              <a:rPr lang="da-DK" sz="1600" kern="0" dirty="0" err="1">
                <a:ea typeface="ＭＳ Ｐゴシック" pitchFamily="34" charset="-128"/>
              </a:rPr>
              <a:t>JavaFX</a:t>
            </a:r>
            <a:r>
              <a:rPr lang="da-DK" sz="1600" kern="0" dirty="0">
                <a:ea typeface="ＭＳ Ｐゴシック" pitchFamily="34" charset="-128"/>
              </a:rPr>
              <a:t>, og at man vil bruge en kombination af de to første</a:t>
            </a:r>
          </a:p>
          <a:p>
            <a:pPr lvl="1">
              <a:spcBef>
                <a:spcPts val="200"/>
              </a:spcBef>
            </a:pPr>
            <a:endParaRPr lang="da-DK" sz="1600" kern="0" dirty="0">
              <a:ea typeface="ＭＳ Ｐゴシック" pitchFamily="34" charset="-128"/>
            </a:endParaRPr>
          </a:p>
          <a:p>
            <a:pPr lvl="1">
              <a:spcBef>
                <a:spcPts val="200"/>
              </a:spcBef>
            </a:pPr>
            <a:endParaRPr lang="da-DK" sz="1600" kern="0" dirty="0">
              <a:ea typeface="ＭＳ Ｐゴシック" pitchFamily="34" charset="-128"/>
            </a:endParaRPr>
          </a:p>
          <a:p>
            <a:pPr lvl="1">
              <a:spcBef>
                <a:spcPts val="200"/>
              </a:spcBef>
            </a:pPr>
            <a:endParaRPr lang="da-DK" sz="1600" kern="0" dirty="0">
              <a:ea typeface="ＭＳ Ｐゴシック" pitchFamily="34" charset="-128"/>
            </a:endParaRPr>
          </a:p>
          <a:p>
            <a:pPr lvl="1">
              <a:spcBef>
                <a:spcPts val="600"/>
              </a:spcBef>
            </a:pPr>
            <a:r>
              <a:rPr lang="da-DK" sz="1600" kern="0" dirty="0">
                <a:ea typeface="ＭＳ Ｐゴシック" pitchFamily="34" charset="-128"/>
              </a:rPr>
              <a:t>Analogt vil det for exceptions være en god ide at opridse figuren, der viser forskellige exception typer, og bruge figuren til at beskrive, hvordan oversætteren skelner mellem checked og unchecked exceptions.</a:t>
            </a:r>
          </a:p>
        </p:txBody>
      </p:sp>
    </p:spTree>
    <p:extLst>
      <p:ext uri="{BB962C8B-B14F-4D97-AF65-F5344CB8AC3E}">
        <p14:creationId xmlns:p14="http://schemas.microsoft.com/office/powerpoint/2010/main" val="223013046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 (fortsat)</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26</a:t>
            </a:fld>
            <a:endParaRPr lang="da-DK" altLang="da-DK" dirty="0"/>
          </a:p>
        </p:txBody>
      </p:sp>
      <p:sp>
        <p:nvSpPr>
          <p:cNvPr id="7" name="Rectangle 3"/>
          <p:cNvSpPr txBox="1">
            <a:spLocks noChangeArrowheads="1"/>
          </p:cNvSpPr>
          <p:nvPr/>
        </p:nvSpPr>
        <p:spPr bwMode="auto">
          <a:xfrm>
            <a:off x="448816" y="1052736"/>
            <a:ext cx="8587680" cy="439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r>
              <a:rPr lang="da-DK" sz="2000" dirty="0"/>
              <a:t>Vis at du forstår, hvad der ligger bag de navne vi bruger i bogen / på kurset</a:t>
            </a:r>
          </a:p>
          <a:p>
            <a:pPr lvl="1">
              <a:spcBef>
                <a:spcPts val="200"/>
              </a:spcBef>
            </a:pPr>
            <a:r>
              <a:rPr lang="da-DK" sz="1600" kern="0" dirty="0">
                <a:ea typeface="ＭＳ Ｐゴシック" pitchFamily="34" charset="-128"/>
              </a:rPr>
              <a:t>Sig f.eks. at det er oversætteren, der tjekker en </a:t>
            </a:r>
            <a:r>
              <a:rPr lang="da-DK" sz="1600" b="1" kern="0" dirty="0">
                <a:solidFill>
                  <a:srgbClr val="008000"/>
                </a:solidFill>
                <a:ea typeface="ＭＳ Ｐゴシック" pitchFamily="34" charset="-128"/>
              </a:rPr>
              <a:t>checked</a:t>
            </a:r>
            <a:r>
              <a:rPr lang="da-DK" sz="1600" kern="0" dirty="0">
                <a:ea typeface="ＭＳ Ｐゴシック" pitchFamily="34" charset="-128"/>
              </a:rPr>
              <a:t> exception, og at det den tjekker er, at man på kaldsstedet håndterer den rejste exception (enten ved at placere metodekaldet i en try-catch statement eller ved at videresende den rejste exception til omgivelserne ved at tilføje throws i metodens header)</a:t>
            </a:r>
          </a:p>
          <a:p>
            <a:pPr lvl="1">
              <a:spcBef>
                <a:spcPts val="200"/>
              </a:spcBef>
            </a:pPr>
            <a:r>
              <a:rPr lang="da-DK" sz="1600" kern="0" spc="-40" dirty="0">
                <a:ea typeface="ＭＳ Ｐゴシック" pitchFamily="34" charset="-128"/>
              </a:rPr>
              <a:t>Analogt bør man forklare, at </a:t>
            </a:r>
            <a:r>
              <a:rPr lang="da-DK" sz="1600" b="1" kern="0" spc="-40" dirty="0">
                <a:solidFill>
                  <a:srgbClr val="008000"/>
                </a:solidFill>
                <a:ea typeface="ＭＳ Ｐゴシック" pitchFamily="34" charset="-128"/>
              </a:rPr>
              <a:t>regression</a:t>
            </a:r>
            <a:r>
              <a:rPr lang="da-DK" sz="1600" kern="0" spc="-40" dirty="0">
                <a:ea typeface="ＭＳ Ｐゴシック" pitchFamily="34" charset="-128"/>
              </a:rPr>
              <a:t> tests er automatiske tests, der let kan </a:t>
            </a:r>
            <a:r>
              <a:rPr lang="da-DK" sz="1600" kern="0" dirty="0">
                <a:ea typeface="ＭＳ Ｐゴシック" pitchFamily="34" charset="-128"/>
              </a:rPr>
              <a:t>gentages når man har ændret sin kode – for at undersøge om der skulle være sket </a:t>
            </a:r>
            <a:r>
              <a:rPr lang="da-DK" sz="1600" b="1" kern="0" dirty="0">
                <a:solidFill>
                  <a:srgbClr val="008000"/>
                </a:solidFill>
                <a:ea typeface="ＭＳ Ｐゴシック" pitchFamily="34" charset="-128"/>
              </a:rPr>
              <a:t>regression</a:t>
            </a:r>
            <a:r>
              <a:rPr lang="da-DK" sz="1600" kern="0" dirty="0">
                <a:ea typeface="ＭＳ Ｐゴシック" pitchFamily="34" charset="-128"/>
              </a:rPr>
              <a:t> (tilbageslag/forringelse) i form af, at man har introduceret nye fejl under ændringerne</a:t>
            </a:r>
          </a:p>
          <a:p>
            <a:pPr>
              <a:spcBef>
                <a:spcPts val="1800"/>
              </a:spcBef>
            </a:pPr>
            <a:r>
              <a:rPr lang="da-DK" sz="2000" dirty="0"/>
              <a:t>Du må gerne inddrage relevante ting fra andre spørgsmål</a:t>
            </a:r>
          </a:p>
          <a:p>
            <a:pPr lvl="1">
              <a:spcBef>
                <a:spcPts val="200"/>
              </a:spcBef>
            </a:pPr>
            <a:r>
              <a:rPr lang="da-DK" sz="1600" dirty="0"/>
              <a:t>F.eks. vil det være helt relevant at nævne, at brug af subklasser er fortrinlig til at undgå </a:t>
            </a:r>
            <a:r>
              <a:rPr lang="da-DK" sz="1600" b="1" dirty="0">
                <a:solidFill>
                  <a:srgbClr val="008000"/>
                </a:solidFill>
              </a:rPr>
              <a:t>kodeduplikering</a:t>
            </a:r>
            <a:endParaRPr lang="da-DK" sz="1600" dirty="0"/>
          </a:p>
          <a:p>
            <a:pPr lvl="1">
              <a:spcBef>
                <a:spcPts val="200"/>
              </a:spcBef>
            </a:pPr>
            <a:r>
              <a:rPr lang="da-DK" sz="1600" dirty="0"/>
              <a:t>Analogt bør man, når man snakker om ArrayList og HashMap, bruge </a:t>
            </a:r>
            <a:r>
              <a:rPr lang="da-DK" sz="1600" b="1" dirty="0">
                <a:solidFill>
                  <a:srgbClr val="008000"/>
                </a:solidFill>
              </a:rPr>
              <a:t>List</a:t>
            </a:r>
            <a:r>
              <a:rPr lang="da-DK" sz="1600" dirty="0"/>
              <a:t> og </a:t>
            </a:r>
            <a:r>
              <a:rPr lang="da-DK" sz="1600" b="1" dirty="0">
                <a:solidFill>
                  <a:srgbClr val="008000"/>
                </a:solidFill>
              </a:rPr>
              <a:t>Map</a:t>
            </a:r>
            <a:r>
              <a:rPr lang="da-DK" sz="1600" dirty="0"/>
              <a:t> som de statiske typer for sine variable, og fortælle at dette gør det lettere at skifte mellem forskellige implementationer af de to interfaces (ArrayList, LinkedList, HashMap, </a:t>
            </a:r>
            <a:r>
              <a:rPr lang="da-DK" sz="1600" dirty="0" err="1"/>
              <a:t>TreeMap</a:t>
            </a:r>
            <a:r>
              <a:rPr lang="da-DK" sz="1600" dirty="0"/>
              <a:t>, osv.)</a:t>
            </a:r>
          </a:p>
        </p:txBody>
      </p:sp>
    </p:spTree>
    <p:extLst>
      <p:ext uri="{BB962C8B-B14F-4D97-AF65-F5344CB8AC3E}">
        <p14:creationId xmlns:p14="http://schemas.microsoft.com/office/powerpoint/2010/main" val="25111331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 (fortsat)</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27</a:t>
            </a:fld>
            <a:endParaRPr lang="da-DK" altLang="da-DK" dirty="0"/>
          </a:p>
        </p:txBody>
      </p:sp>
      <p:sp>
        <p:nvSpPr>
          <p:cNvPr id="7" name="Rectangle 3"/>
          <p:cNvSpPr txBox="1">
            <a:spLocks noChangeArrowheads="1"/>
          </p:cNvSpPr>
          <p:nvPr/>
        </p:nvSpPr>
        <p:spPr bwMode="auto">
          <a:xfrm>
            <a:off x="440706" y="1005945"/>
            <a:ext cx="8587680"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spcBef>
                <a:spcPts val="1200"/>
              </a:spcBef>
            </a:pPr>
            <a:r>
              <a:rPr lang="da-DK" sz="2000" dirty="0"/>
              <a:t>Brug ikke for megen tid på ting, der primært hører til andre spørgsmål</a:t>
            </a:r>
          </a:p>
          <a:p>
            <a:pPr lvl="1">
              <a:spcBef>
                <a:spcPts val="200"/>
              </a:spcBef>
            </a:pPr>
            <a:r>
              <a:rPr lang="da-DK" sz="1600" dirty="0"/>
              <a:t>F.eks. er det faktum, at man i en subklasses konstruktør, som det allerførste skal kalde superklassen konstruktør noget, der er generelt for nedarvning mellem klasser</a:t>
            </a:r>
          </a:p>
          <a:p>
            <a:pPr lvl="1">
              <a:spcBef>
                <a:spcPts val="200"/>
              </a:spcBef>
            </a:pPr>
            <a:r>
              <a:rPr lang="da-DK" sz="1600" dirty="0"/>
              <a:t>Det hører derfor naturligt til spørgsmålet om nedarvning, mens det er mindre relevant, hvis det præsenteres under spørgsmålet om abstrakte klasser og interfaces</a:t>
            </a:r>
          </a:p>
          <a:p>
            <a:pPr lvl="1">
              <a:spcBef>
                <a:spcPts val="200"/>
              </a:spcBef>
            </a:pPr>
            <a:r>
              <a:rPr lang="da-DK" sz="1600" dirty="0"/>
              <a:t>Her vil det være bedre at have tid til at snakke om funktionelle interface (hvad de er, og hvordan du har brugt dem i kurset) samt at snakke om, hvordan interfaces og abstrakte klasser bruges i Collection hierarkiet.</a:t>
            </a:r>
          </a:p>
        </p:txBody>
      </p:sp>
    </p:spTree>
    <p:extLst>
      <p:ext uri="{BB962C8B-B14F-4D97-AF65-F5344CB8AC3E}">
        <p14:creationId xmlns:p14="http://schemas.microsoft.com/office/powerpoint/2010/main" val="2973498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Du skal kunne forklare din kode</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28</a:t>
            </a:fld>
            <a:endParaRPr lang="da-DK" altLang="da-DK" dirty="0"/>
          </a:p>
        </p:txBody>
      </p:sp>
      <p:sp>
        <p:nvSpPr>
          <p:cNvPr id="7" name="Rectangle 3"/>
          <p:cNvSpPr txBox="1">
            <a:spLocks noChangeArrowheads="1"/>
          </p:cNvSpPr>
          <p:nvPr/>
        </p:nvSpPr>
        <p:spPr bwMode="auto">
          <a:xfrm>
            <a:off x="448816" y="1052735"/>
            <a:ext cx="8443664" cy="141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r>
              <a:rPr lang="da-DK" sz="2000" dirty="0"/>
              <a:t>Det er ikke nok at kunne skrive noget Java kode op</a:t>
            </a:r>
          </a:p>
          <a:p>
            <a:pPr lvl="1">
              <a:spcBef>
                <a:spcPts val="200"/>
              </a:spcBef>
            </a:pPr>
            <a:r>
              <a:rPr lang="da-DK" sz="1600" kern="0" dirty="0">
                <a:ea typeface="ＭＳ Ｐゴシック" pitchFamily="34" charset="-128"/>
              </a:rPr>
              <a:t>Du skal også vise, at du </a:t>
            </a:r>
            <a:r>
              <a:rPr lang="da-DK" sz="1600" b="1" kern="0" dirty="0">
                <a:solidFill>
                  <a:srgbClr val="008000"/>
                </a:solidFill>
                <a:ea typeface="ＭＳ Ｐゴシック" pitchFamily="34" charset="-128"/>
              </a:rPr>
              <a:t>forstår</a:t>
            </a:r>
            <a:r>
              <a:rPr lang="da-DK" sz="1600" kern="0" dirty="0">
                <a:ea typeface="ＭＳ Ｐゴシック" pitchFamily="34" charset="-128"/>
              </a:rPr>
              <a:t> koden</a:t>
            </a:r>
          </a:p>
          <a:p>
            <a:pPr lvl="1">
              <a:spcBef>
                <a:spcPts val="200"/>
              </a:spcBef>
            </a:pPr>
            <a:r>
              <a:rPr lang="da-DK" sz="1600" kern="0" dirty="0">
                <a:ea typeface="ＭＳ Ｐゴシック" pitchFamily="34" charset="-128"/>
              </a:rPr>
              <a:t>F. eks. skal du kunne forklare, hvorfor man bliver nødt til at bruge en klassemetode og en klassevariabel i Singleton mønsteret og have en privat konstruktør</a:t>
            </a:r>
          </a:p>
          <a:p>
            <a:pPr lvl="1">
              <a:spcBef>
                <a:spcPts val="200"/>
              </a:spcBef>
            </a:pPr>
            <a:r>
              <a:rPr lang="da-DK" sz="1600" kern="0" dirty="0">
                <a:ea typeface="ＭＳ Ｐゴシック" pitchFamily="34" charset="-128"/>
              </a:rPr>
              <a:t>Du skal også kunne forklare de forskellige ting i de kodestumper, som du skriver op </a:t>
            </a:r>
            <a:endParaRPr lang="da-DK" sz="1600" dirty="0"/>
          </a:p>
        </p:txBody>
      </p:sp>
      <p:sp>
        <p:nvSpPr>
          <p:cNvPr id="5" name="Text Box 6"/>
          <p:cNvSpPr txBox="1">
            <a:spLocks noChangeArrowheads="1"/>
          </p:cNvSpPr>
          <p:nvPr/>
        </p:nvSpPr>
        <p:spPr bwMode="auto">
          <a:xfrm>
            <a:off x="1331640" y="2492896"/>
            <a:ext cx="2976490" cy="464331"/>
          </a:xfrm>
          <a:prstGeom prst="rect">
            <a:avLst/>
          </a:prstGeom>
          <a:solidFill>
            <a:srgbClr val="FFFFCC"/>
          </a:solidFill>
          <a:ln w="28575">
            <a:solidFill>
              <a:srgbClr val="0000FF"/>
            </a:solidFill>
            <a:miter lim="800000"/>
            <a:headEnd/>
            <a:tailEnd/>
          </a:ln>
        </p:spPr>
        <p:txBody>
          <a:bodyPr wrap="square" lIns="90000" tIns="108000" rIns="90000" bIns="108000">
            <a:spAutoFit/>
          </a:bodyPr>
          <a:lstStyle>
            <a:defPPr>
              <a:defRPr lang="da-DK"/>
            </a:defPPr>
            <a:lvl1pPr eaLnBrk="1" hangingPunct="1">
              <a:spcBef>
                <a:spcPts val="0"/>
              </a:spcBef>
              <a:defRPr sz="1600" b="1" spc="-100">
                <a:solidFill>
                  <a:schemeClr val="tx1"/>
                </a:solidFill>
                <a:latin typeface="Courier New" panose="02070309020205020404" pitchFamily="49" charset="0"/>
                <a:cs typeface="Courier New" panose="02070309020205020404"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da-DK" sz="800" dirty="0"/>
              <a:t> </a:t>
            </a:r>
            <a:r>
              <a:rPr lang="da-DK" dirty="0"/>
              <a:t>System</a:t>
            </a:r>
            <a:r>
              <a:rPr lang="da-DK" sz="500" dirty="0"/>
              <a:t> </a:t>
            </a:r>
            <a:r>
              <a:rPr lang="da-DK" dirty="0"/>
              <a:t>.</a:t>
            </a:r>
            <a:r>
              <a:rPr lang="da-DK" sz="500" dirty="0"/>
              <a:t> </a:t>
            </a:r>
            <a:r>
              <a:rPr lang="da-DK" dirty="0"/>
              <a:t>out</a:t>
            </a:r>
            <a:r>
              <a:rPr lang="da-DK" sz="500" dirty="0"/>
              <a:t> </a:t>
            </a:r>
            <a:r>
              <a:rPr lang="da-DK" dirty="0"/>
              <a:t>.</a:t>
            </a:r>
            <a:r>
              <a:rPr lang="da-DK" sz="500" dirty="0"/>
              <a:t> </a:t>
            </a:r>
            <a:r>
              <a:rPr lang="da-DK" dirty="0" err="1"/>
              <a:t>println</a:t>
            </a:r>
            <a:r>
              <a:rPr lang="da-DK" dirty="0"/>
              <a:t>(...);</a:t>
            </a:r>
          </a:p>
        </p:txBody>
      </p:sp>
      <p:sp>
        <p:nvSpPr>
          <p:cNvPr id="6" name="Text Box 21"/>
          <p:cNvSpPr txBox="1">
            <a:spLocks noChangeArrowheads="1"/>
          </p:cNvSpPr>
          <p:nvPr/>
        </p:nvSpPr>
        <p:spPr bwMode="auto">
          <a:xfrm>
            <a:off x="107504" y="3140968"/>
            <a:ext cx="237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spcBef>
                <a:spcPct val="50000"/>
              </a:spcBef>
              <a:buFontTx/>
              <a:buNone/>
            </a:pPr>
            <a:r>
              <a:rPr lang="da-DK" altLang="da-DK" sz="1200" b="1" dirty="0">
                <a:solidFill>
                  <a:srgbClr val="FF0000"/>
                </a:solidFill>
              </a:rPr>
              <a:t>Klasse i </a:t>
            </a:r>
            <a:r>
              <a:rPr lang="da-DK" altLang="da-DK" sz="1200" b="1" dirty="0" err="1">
                <a:solidFill>
                  <a:srgbClr val="FF0000"/>
                </a:solidFill>
              </a:rPr>
              <a:t>java.lang</a:t>
            </a:r>
            <a:br>
              <a:rPr lang="da-DK" altLang="da-DK" sz="1200" b="1" dirty="0">
                <a:solidFill>
                  <a:srgbClr val="FF0000"/>
                </a:solidFill>
              </a:rPr>
            </a:br>
            <a:r>
              <a:rPr lang="da-DK" altLang="da-DK" sz="1200" b="1" dirty="0">
                <a:solidFill>
                  <a:srgbClr val="FF0000"/>
                </a:solidFill>
              </a:rPr>
              <a:t>(importeres automatisk)</a:t>
            </a:r>
          </a:p>
        </p:txBody>
      </p:sp>
      <p:sp>
        <p:nvSpPr>
          <p:cNvPr id="8" name="Line 22"/>
          <p:cNvSpPr>
            <a:spLocks noChangeShapeType="1"/>
          </p:cNvSpPr>
          <p:nvPr/>
        </p:nvSpPr>
        <p:spPr bwMode="auto">
          <a:xfrm flipV="1">
            <a:off x="1744274" y="2833630"/>
            <a:ext cx="2685" cy="34611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9" name="Line 22"/>
          <p:cNvSpPr>
            <a:spLocks noChangeShapeType="1"/>
          </p:cNvSpPr>
          <p:nvPr/>
        </p:nvSpPr>
        <p:spPr bwMode="auto">
          <a:xfrm flipV="1">
            <a:off x="2469751" y="2841100"/>
            <a:ext cx="1" cy="512591"/>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0" name="Text Box 21"/>
          <p:cNvSpPr txBox="1">
            <a:spLocks noChangeArrowheads="1"/>
          </p:cNvSpPr>
          <p:nvPr/>
        </p:nvSpPr>
        <p:spPr bwMode="auto">
          <a:xfrm>
            <a:off x="2178394" y="3338682"/>
            <a:ext cx="2793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spcBef>
                <a:spcPct val="50000"/>
              </a:spcBef>
              <a:buFontTx/>
              <a:buNone/>
            </a:pPr>
            <a:r>
              <a:rPr lang="da-DK" altLang="da-DK" sz="1200" b="1" dirty="0">
                <a:solidFill>
                  <a:srgbClr val="FF0000"/>
                </a:solidFill>
              </a:rPr>
              <a:t>Klassevariabel af type </a:t>
            </a:r>
            <a:r>
              <a:rPr lang="da-DK" altLang="da-DK" sz="1200" b="1" dirty="0" err="1">
                <a:solidFill>
                  <a:srgbClr val="FF0000"/>
                </a:solidFill>
              </a:rPr>
              <a:t>PrintStream</a:t>
            </a:r>
            <a:r>
              <a:rPr lang="da-DK" altLang="da-DK" sz="1200" b="1" dirty="0">
                <a:solidFill>
                  <a:srgbClr val="FF0000"/>
                </a:solidFill>
              </a:rPr>
              <a:t> </a:t>
            </a:r>
          </a:p>
        </p:txBody>
      </p:sp>
      <p:sp>
        <p:nvSpPr>
          <p:cNvPr id="11" name="Text Box 21"/>
          <p:cNvSpPr txBox="1">
            <a:spLocks noChangeArrowheads="1"/>
          </p:cNvSpPr>
          <p:nvPr/>
        </p:nvSpPr>
        <p:spPr bwMode="auto">
          <a:xfrm>
            <a:off x="3002949" y="3140968"/>
            <a:ext cx="20010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FF0000"/>
                </a:solidFill>
              </a:rPr>
              <a:t>Metode i </a:t>
            </a:r>
            <a:r>
              <a:rPr lang="da-DK" altLang="da-DK" sz="1200" b="1" dirty="0" err="1">
                <a:solidFill>
                  <a:srgbClr val="FF0000"/>
                </a:solidFill>
              </a:rPr>
              <a:t>PrintStream</a:t>
            </a:r>
            <a:endParaRPr lang="da-DK" altLang="da-DK" sz="1200" b="1" dirty="0">
              <a:solidFill>
                <a:srgbClr val="FF0000"/>
              </a:solidFill>
            </a:endParaRPr>
          </a:p>
        </p:txBody>
      </p:sp>
      <p:sp>
        <p:nvSpPr>
          <p:cNvPr id="12" name="Line 22"/>
          <p:cNvSpPr>
            <a:spLocks noChangeShapeType="1"/>
          </p:cNvSpPr>
          <p:nvPr/>
        </p:nvSpPr>
        <p:spPr bwMode="auto">
          <a:xfrm flipV="1">
            <a:off x="3236318" y="2848785"/>
            <a:ext cx="0" cy="35078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4" name="Rectangle 13"/>
          <p:cNvSpPr>
            <a:spLocks noChangeArrowheads="1"/>
          </p:cNvSpPr>
          <p:nvPr/>
        </p:nvSpPr>
        <p:spPr bwMode="auto">
          <a:xfrm>
            <a:off x="683568" y="4544952"/>
            <a:ext cx="8127603" cy="710552"/>
          </a:xfrm>
          <a:prstGeom prst="rect">
            <a:avLst/>
          </a:prstGeom>
          <a:solidFill>
            <a:srgbClr val="FFFFCC"/>
          </a:solidFill>
          <a:ln w="28575">
            <a:solidFill>
              <a:srgbClr val="0000FF"/>
            </a:solidFill>
            <a:miter lim="800000"/>
            <a:headEnd/>
            <a:tailEnd/>
          </a:ln>
        </p:spPr>
        <p:txBody>
          <a:bodyPr wrap="square" lIns="90000" tIns="108000" rIns="90000" bIns="108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spcBef>
                <a:spcPts val="0"/>
              </a:spcBef>
            </a:pPr>
            <a:r>
              <a:rPr lang="en-US" altLang="da-DK" sz="1600" b="1" spc="-100" dirty="0" err="1">
                <a:solidFill>
                  <a:schemeClr val="tx1"/>
                </a:solidFill>
                <a:latin typeface="Courier New" panose="02070309020205020404" pitchFamily="49" charset="0"/>
                <a:cs typeface="Courier New" panose="02070309020205020404" pitchFamily="49" charset="0"/>
              </a:rPr>
              <a:t>Collections.sort</a:t>
            </a:r>
            <a:r>
              <a:rPr lang="en-US" altLang="da-DK" sz="1600" b="1" spc="-60" dirty="0">
                <a:solidFill>
                  <a:schemeClr val="tx1"/>
                </a:solidFill>
                <a:latin typeface="Courier New" panose="02070309020205020404" pitchFamily="49" charset="0"/>
                <a:cs typeface="Courier New" panose="02070309020205020404" pitchFamily="49" charset="0"/>
              </a:rPr>
              <a:t>(persons,</a:t>
            </a:r>
            <a:r>
              <a:rPr lang="en-US" altLang="da-DK" sz="800" b="1" spc="-60" dirty="0">
                <a:solidFill>
                  <a:schemeClr val="tx1"/>
                </a:solidFill>
                <a:latin typeface="Courier New" panose="02070309020205020404" pitchFamily="49" charset="0"/>
                <a:cs typeface="Courier New" panose="02070309020205020404" pitchFamily="49" charset="0"/>
              </a:rPr>
              <a:t> </a:t>
            </a:r>
            <a:r>
              <a:rPr lang="en-US" altLang="da-DK" sz="1600" b="1" spc="-100" dirty="0" err="1">
                <a:solidFill>
                  <a:schemeClr val="tx1"/>
                </a:solidFill>
                <a:latin typeface="Courier New" panose="02070309020205020404" pitchFamily="49" charset="0"/>
                <a:cs typeface="Courier New" panose="02070309020205020404" pitchFamily="49" charset="0"/>
              </a:rPr>
              <a:t>Comparator.comparing</a:t>
            </a:r>
            <a:r>
              <a:rPr lang="en-US" altLang="da-DK" sz="1600" b="1" spc="-100" dirty="0">
                <a:solidFill>
                  <a:schemeClr val="tx1"/>
                </a:solidFill>
                <a:latin typeface="Courier New" panose="02070309020205020404" pitchFamily="49" charset="0"/>
                <a:cs typeface="Courier New" panose="02070309020205020404" pitchFamily="49" charset="0"/>
              </a:rPr>
              <a:t>((</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Person p)</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-&gt;</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err="1">
                <a:solidFill>
                  <a:schemeClr val="tx1"/>
                </a:solidFill>
                <a:latin typeface="Courier New" panose="02070309020205020404" pitchFamily="49" charset="0"/>
                <a:cs typeface="Courier New" panose="02070309020205020404" pitchFamily="49" charset="0"/>
              </a:rPr>
              <a:t>p.getName</a:t>
            </a:r>
            <a:r>
              <a:rPr lang="en-US" altLang="da-DK" sz="1600" b="1" spc="-100" dirty="0">
                <a:solidFill>
                  <a:schemeClr val="tx1"/>
                </a:solidFill>
                <a:latin typeface="Courier New" panose="02070309020205020404" pitchFamily="49" charset="0"/>
                <a:cs typeface="Courier New" panose="02070309020205020404" pitchFamily="49" charset="0"/>
              </a:rPr>
              <a:t>())</a:t>
            </a:r>
            <a:endParaRPr lang="en-US" altLang="da-DK" sz="800" b="1" spc="-100" dirty="0">
              <a:solidFill>
                <a:schemeClr val="tx1"/>
              </a:solidFill>
              <a:latin typeface="Courier New" panose="02070309020205020404" pitchFamily="49" charset="0"/>
              <a:cs typeface="Courier New" panose="02070309020205020404" pitchFamily="49" charset="0"/>
            </a:endParaRPr>
          </a:p>
          <a:p>
            <a:pPr eaLnBrk="1" hangingPunct="1">
              <a:spcBef>
                <a:spcPts val="0"/>
              </a:spcBef>
            </a:pPr>
            <a:r>
              <a:rPr lang="en-US" altLang="da-DK" sz="800" b="1" spc="-60" dirty="0">
                <a:solidFill>
                  <a:schemeClr val="tx1"/>
                </a:solidFill>
                <a:latin typeface="Courier New" panose="02070309020205020404" pitchFamily="49" charset="0"/>
                <a:cs typeface="Courier New" panose="02070309020205020404" pitchFamily="49" charset="0"/>
              </a:rPr>
              <a:t>                                                                           </a:t>
            </a:r>
            <a:r>
              <a:rPr lang="en-US" altLang="da-DK" sz="1600" b="1" spc="-60" dirty="0">
                <a:solidFill>
                  <a:schemeClr val="tx1"/>
                </a:solidFill>
                <a:latin typeface="Courier New" panose="02070309020205020404" pitchFamily="49" charset="0"/>
                <a:cs typeface="Courier New" panose="02070309020205020404" pitchFamily="49" charset="0"/>
              </a:rPr>
              <a:t>.</a:t>
            </a:r>
            <a:r>
              <a:rPr lang="en-US" altLang="da-DK" sz="1600" b="1" spc="-100" dirty="0" err="1">
                <a:solidFill>
                  <a:schemeClr val="tx1"/>
                </a:solidFill>
                <a:latin typeface="Courier New" panose="02070309020205020404" pitchFamily="49" charset="0"/>
                <a:cs typeface="Courier New" panose="02070309020205020404" pitchFamily="49" charset="0"/>
              </a:rPr>
              <a:t>thenComparing</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(p -&gt; </a:t>
            </a:r>
            <a:r>
              <a:rPr lang="en-US" altLang="da-DK" sz="1600" b="1" spc="-100" dirty="0" err="1">
                <a:solidFill>
                  <a:schemeClr val="tx1"/>
                </a:solidFill>
                <a:latin typeface="Courier New" panose="02070309020205020404" pitchFamily="49" charset="0"/>
                <a:cs typeface="Courier New" panose="02070309020205020404" pitchFamily="49" charset="0"/>
              </a:rPr>
              <a:t>p.getAge</a:t>
            </a:r>
            <a:r>
              <a:rPr lang="en-US" altLang="da-DK" sz="1600" b="1" spc="-100" dirty="0">
                <a:solidFill>
                  <a:schemeClr val="tx1"/>
                </a:solidFill>
                <a:latin typeface="Courier New" panose="02070309020205020404" pitchFamily="49" charset="0"/>
                <a:cs typeface="Courier New" panose="02070309020205020404" pitchFamily="49" charset="0"/>
              </a:rPr>
              <a:t>()));</a:t>
            </a:r>
            <a:r>
              <a:rPr lang="en-US" altLang="da-DK" sz="800" b="1" spc="-100" dirty="0">
                <a:solidFill>
                  <a:schemeClr val="tx1"/>
                </a:solidFill>
                <a:latin typeface="Courier New" panose="02070309020205020404" pitchFamily="49" charset="0"/>
                <a:cs typeface="Courier New" panose="02070309020205020404" pitchFamily="49" charset="0"/>
              </a:rPr>
              <a:t> </a:t>
            </a:r>
            <a:endParaRPr lang="en-US" altLang="da-DK" sz="1600" b="1" spc="-100" dirty="0">
              <a:solidFill>
                <a:schemeClr val="tx1"/>
              </a:solidFill>
              <a:latin typeface="Courier New" panose="02070309020205020404" pitchFamily="49" charset="0"/>
              <a:cs typeface="Courier New" panose="02070309020205020404" pitchFamily="49" charset="0"/>
            </a:endParaRPr>
          </a:p>
        </p:txBody>
      </p:sp>
      <p:sp>
        <p:nvSpPr>
          <p:cNvPr id="16" name="Text Box 21"/>
          <p:cNvSpPr txBox="1">
            <a:spLocks noChangeArrowheads="1"/>
          </p:cNvSpPr>
          <p:nvPr/>
        </p:nvSpPr>
        <p:spPr bwMode="auto">
          <a:xfrm>
            <a:off x="4140275" y="5502365"/>
            <a:ext cx="442334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pPr>
            <a:r>
              <a:rPr lang="da-DK" altLang="da-DK" sz="1200" b="1" dirty="0">
                <a:solidFill>
                  <a:srgbClr val="FF0000"/>
                </a:solidFill>
              </a:rPr>
              <a:t>default metode i Comparator interfacet</a:t>
            </a:r>
            <a:br>
              <a:rPr lang="da-DK" altLang="da-DK" sz="1200" b="1" dirty="0">
                <a:solidFill>
                  <a:srgbClr val="FF0000"/>
                </a:solidFill>
              </a:rPr>
            </a:br>
            <a:r>
              <a:rPr lang="da-DK" altLang="da-DK" sz="1200" b="1" dirty="0">
                <a:solidFill>
                  <a:srgbClr val="FF0000"/>
                </a:solidFill>
              </a:rPr>
              <a:t>(kaldes på det objekt, som </a:t>
            </a:r>
            <a:r>
              <a:rPr lang="da-DK" altLang="da-DK" sz="1200" b="1" dirty="0" err="1">
                <a:solidFill>
                  <a:srgbClr val="FF0000"/>
                </a:solidFill>
              </a:rPr>
              <a:t>comparing</a:t>
            </a:r>
            <a:r>
              <a:rPr lang="da-DK" altLang="da-DK" sz="1200" b="1" dirty="0">
                <a:solidFill>
                  <a:srgbClr val="FF0000"/>
                </a:solidFill>
              </a:rPr>
              <a:t> metoden returnerer,</a:t>
            </a:r>
            <a:br>
              <a:rPr lang="da-DK" altLang="da-DK" sz="1200" b="1" dirty="0">
                <a:solidFill>
                  <a:srgbClr val="FF0000"/>
                </a:solidFill>
              </a:rPr>
            </a:br>
            <a:r>
              <a:rPr lang="da-DK" altLang="da-DK" sz="1200" b="1" dirty="0">
                <a:solidFill>
                  <a:srgbClr val="FF0000"/>
                </a:solidFill>
              </a:rPr>
              <a:t>og returnerer et </a:t>
            </a:r>
            <a:r>
              <a:rPr lang="da-DK" altLang="da-DK" sz="1200" b="1">
                <a:solidFill>
                  <a:srgbClr val="FF0000"/>
                </a:solidFill>
              </a:rPr>
              <a:t>Comparator objekt</a:t>
            </a:r>
            <a:r>
              <a:rPr lang="da-DK" altLang="da-DK" sz="1200" b="1" dirty="0">
                <a:solidFill>
                  <a:srgbClr val="FF0000"/>
                </a:solidFill>
              </a:rPr>
              <a:t>)</a:t>
            </a:r>
          </a:p>
        </p:txBody>
      </p:sp>
      <p:sp>
        <p:nvSpPr>
          <p:cNvPr id="18" name="Rectangle 17"/>
          <p:cNvSpPr/>
          <p:nvPr/>
        </p:nvSpPr>
        <p:spPr bwMode="auto">
          <a:xfrm>
            <a:off x="3568602" y="4674068"/>
            <a:ext cx="2252925"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19" name="Line 22"/>
          <p:cNvSpPr>
            <a:spLocks noChangeShapeType="1"/>
          </p:cNvSpPr>
          <p:nvPr/>
        </p:nvSpPr>
        <p:spPr bwMode="auto">
          <a:xfrm flipH="1">
            <a:off x="4783664" y="4374221"/>
            <a:ext cx="3059" cy="29984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0" name="Text Box 21"/>
          <p:cNvSpPr txBox="1">
            <a:spLocks noChangeArrowheads="1"/>
          </p:cNvSpPr>
          <p:nvPr/>
        </p:nvSpPr>
        <p:spPr bwMode="auto">
          <a:xfrm>
            <a:off x="3979290" y="3956038"/>
            <a:ext cx="5164710" cy="424732"/>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buFontTx/>
              <a:buNone/>
            </a:pPr>
            <a:r>
              <a:rPr lang="da-DK" altLang="da-DK" sz="1200" b="1" dirty="0">
                <a:solidFill>
                  <a:srgbClr val="FF0000"/>
                </a:solidFill>
              </a:rPr>
              <a:t>Klassemetode i Comparator interfacet</a:t>
            </a:r>
            <a:br>
              <a:rPr lang="da-DK" altLang="da-DK" sz="1200" b="1" dirty="0">
                <a:solidFill>
                  <a:srgbClr val="FF0000"/>
                </a:solidFill>
              </a:rPr>
            </a:br>
            <a:r>
              <a:rPr lang="da-DK" altLang="da-DK" sz="1200" b="1" dirty="0">
                <a:solidFill>
                  <a:srgbClr val="FF0000"/>
                </a:solidFill>
              </a:rPr>
              <a:t>(tager en lambda som parameter og returnerer et Comparator objekt)</a:t>
            </a:r>
          </a:p>
        </p:txBody>
      </p:sp>
      <p:sp>
        <p:nvSpPr>
          <p:cNvPr id="21" name="Rectangle 20"/>
          <p:cNvSpPr/>
          <p:nvPr/>
        </p:nvSpPr>
        <p:spPr bwMode="auto">
          <a:xfrm>
            <a:off x="4846483" y="4926230"/>
            <a:ext cx="1493487"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2" name="Line 22"/>
          <p:cNvSpPr>
            <a:spLocks noChangeShapeType="1"/>
          </p:cNvSpPr>
          <p:nvPr/>
        </p:nvSpPr>
        <p:spPr bwMode="auto">
          <a:xfrm flipH="1" flipV="1">
            <a:off x="5507699" y="5141898"/>
            <a:ext cx="10079" cy="32857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3" name="Rectangle 22"/>
          <p:cNvSpPr/>
          <p:nvPr/>
        </p:nvSpPr>
        <p:spPr bwMode="auto">
          <a:xfrm>
            <a:off x="747282" y="4680472"/>
            <a:ext cx="1800848"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4" name="Line 22"/>
          <p:cNvSpPr>
            <a:spLocks noChangeShapeType="1"/>
          </p:cNvSpPr>
          <p:nvPr/>
        </p:nvSpPr>
        <p:spPr bwMode="auto">
          <a:xfrm flipH="1">
            <a:off x="1459466" y="4372097"/>
            <a:ext cx="3059" cy="29984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5" name="Text Box 21"/>
          <p:cNvSpPr txBox="1">
            <a:spLocks noChangeArrowheads="1"/>
          </p:cNvSpPr>
          <p:nvPr/>
        </p:nvSpPr>
        <p:spPr bwMode="auto">
          <a:xfrm>
            <a:off x="721994" y="4084273"/>
            <a:ext cx="2836788" cy="258532"/>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buFontTx/>
              <a:buNone/>
            </a:pPr>
            <a:r>
              <a:rPr lang="da-DK" altLang="da-DK" sz="1200" b="1" dirty="0">
                <a:solidFill>
                  <a:srgbClr val="FF0000"/>
                </a:solidFill>
              </a:rPr>
              <a:t>Klassemetode i Collections klassen</a:t>
            </a:r>
          </a:p>
        </p:txBody>
      </p:sp>
      <p:sp>
        <p:nvSpPr>
          <p:cNvPr id="26" name="Rectangle 25"/>
          <p:cNvSpPr/>
          <p:nvPr/>
        </p:nvSpPr>
        <p:spPr bwMode="auto">
          <a:xfrm>
            <a:off x="1417835" y="2628553"/>
            <a:ext cx="749061"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8" name="Rectangle 27"/>
          <p:cNvSpPr/>
          <p:nvPr/>
        </p:nvSpPr>
        <p:spPr bwMode="auto">
          <a:xfrm>
            <a:off x="2277166" y="2627272"/>
            <a:ext cx="373825"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9" name="Rectangle 28"/>
          <p:cNvSpPr/>
          <p:nvPr/>
        </p:nvSpPr>
        <p:spPr bwMode="auto">
          <a:xfrm>
            <a:off x="2744611" y="2625991"/>
            <a:ext cx="828464"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7" name="Text Box 21"/>
          <p:cNvSpPr txBox="1">
            <a:spLocks noChangeArrowheads="1"/>
          </p:cNvSpPr>
          <p:nvPr/>
        </p:nvSpPr>
        <p:spPr bwMode="auto">
          <a:xfrm>
            <a:off x="683568" y="5532870"/>
            <a:ext cx="2514030" cy="86793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buFontTx/>
              <a:buNone/>
            </a:pPr>
            <a:r>
              <a:rPr lang="da-DK" altLang="da-DK" sz="1400" b="1" dirty="0">
                <a:solidFill>
                  <a:srgbClr val="0000FF"/>
                </a:solidFill>
              </a:rPr>
              <a:t>Husk, at se / gense de to videoer om den "perfekte" mundtlige eksamen og følg de råd, som de giver</a:t>
            </a:r>
          </a:p>
        </p:txBody>
      </p:sp>
    </p:spTree>
    <p:extLst>
      <p:ext uri="{BB962C8B-B14F-4D97-AF65-F5344CB8AC3E}">
        <p14:creationId xmlns:p14="http://schemas.microsoft.com/office/powerpoint/2010/main" val="3836869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p:bldP spid="11" grpId="0"/>
      <p:bldP spid="12" grpId="0" animBg="1"/>
      <p:bldP spid="14" grpId="0" animBg="1"/>
      <p:bldP spid="16" grpId="0"/>
      <p:bldP spid="18" grpId="0" animBg="1"/>
      <p:bldP spid="19" grpId="0" animBg="1"/>
      <p:bldP spid="20" grpId="0"/>
      <p:bldP spid="21" grpId="0" animBg="1"/>
      <p:bldP spid="22" grpId="0" animBg="1"/>
      <p:bldP spid="23" grpId="0" animBg="1"/>
      <p:bldP spid="24" grpId="0" animBg="1"/>
      <p:bldP spid="25" grpId="0"/>
      <p:bldP spid="26" grpId="0" animBg="1"/>
      <p:bldP spid="28" grpId="0" animBg="1"/>
      <p:bldP spid="29"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Forberedelse til eksamen</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29</a:t>
            </a:fld>
            <a:endParaRPr lang="da-DK" altLang="da-DK" dirty="0"/>
          </a:p>
        </p:txBody>
      </p:sp>
      <p:sp>
        <p:nvSpPr>
          <p:cNvPr id="7" name="Rectangle 3"/>
          <p:cNvSpPr txBox="1">
            <a:spLocks noChangeArrowheads="1"/>
          </p:cNvSpPr>
          <p:nvPr/>
        </p:nvSpPr>
        <p:spPr bwMode="auto">
          <a:xfrm>
            <a:off x="440706" y="1124744"/>
            <a:ext cx="8163742"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sz="2000" dirty="0"/>
              <a:t>Spørgetimer i studiecaféen</a:t>
            </a:r>
          </a:p>
          <a:p>
            <a:pPr lvl="1">
              <a:spcBef>
                <a:spcPts val="200"/>
              </a:spcBef>
            </a:pPr>
            <a:r>
              <a:rPr lang="da-DK" sz="1600" dirty="0"/>
              <a:t>Sidste ordinære bemanding er mandag den 8. december kl 12-14</a:t>
            </a:r>
            <a:br>
              <a:rPr lang="da-DK" sz="1600" dirty="0"/>
            </a:br>
            <a:r>
              <a:rPr lang="da-DK" sz="1600" dirty="0"/>
              <a:t>(den dag, hvor Computerspil 5 skal afleveres)</a:t>
            </a:r>
          </a:p>
          <a:p>
            <a:pPr lvl="1">
              <a:spcBef>
                <a:spcPts val="200"/>
              </a:spcBef>
            </a:pPr>
            <a:r>
              <a:rPr lang="da-DK" sz="1600" dirty="0"/>
              <a:t>Onsdag den 10. december, onsdag den 7. januar og onsdag den 14. januar vil der 10-11 være en instruktor fra kurset, der kan hjælpe med dispositioner og besvare spørgsmål om pensum mm</a:t>
            </a:r>
          </a:p>
          <a:p>
            <a:pPr marL="342900" lvl="1" indent="-342900">
              <a:spcBef>
                <a:spcPts val="1200"/>
              </a:spcBef>
              <a:buChar char="•"/>
            </a:pPr>
            <a:r>
              <a:rPr lang="da-DK" sz="1600" b="1" dirty="0">
                <a:solidFill>
                  <a:srgbClr val="A50021"/>
                </a:solidFill>
                <a:ea typeface="ＭＳ Ｐゴシック" pitchFamily="-106" charset="-128"/>
                <a:cs typeface="ＭＳ Ｐゴシック" pitchFamily="-106" charset="-128"/>
              </a:rPr>
              <a:t>I kan selvfølgelig også fortsat bruge diskussionsforummet til at få råd og vejledning omkring dispositioner og andre ting </a:t>
            </a:r>
          </a:p>
          <a:p>
            <a:pPr lvl="1">
              <a:spcBef>
                <a:spcPts val="200"/>
              </a:spcBef>
            </a:pPr>
            <a:endParaRPr lang="da-DK" sz="1600" dirty="0"/>
          </a:p>
          <a:p>
            <a:pPr lvl="1">
              <a:spcBef>
                <a:spcPts val="200"/>
              </a:spcBef>
            </a:pPr>
            <a:endParaRPr lang="da-DK" sz="1600" dirty="0"/>
          </a:p>
        </p:txBody>
      </p:sp>
    </p:spTree>
    <p:extLst>
      <p:ext uri="{BB962C8B-B14F-4D97-AF65-F5344CB8AC3E}">
        <p14:creationId xmlns:p14="http://schemas.microsoft.com/office/powerpoint/2010/main" val="42736753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60771" y="3148272"/>
            <a:ext cx="8087577" cy="1559046"/>
          </a:xfrm>
          <a:prstGeom prst="rect">
            <a:avLst/>
          </a:prstGeom>
          <a:solidFill>
            <a:srgbClr val="FFFFCC"/>
          </a:solidFill>
          <a:ln w="28575">
            <a:solidFill>
              <a:srgbClr val="0000FF"/>
            </a:solidFill>
          </a:ln>
        </p:spPr>
        <p:txBody>
          <a:bodyPr vert="horz" wrap="square" lIns="91440" tIns="45720" rIns="91440" bIns="45720" numCol="1" anchor="t" anchorCtr="0" compatLnSpc="1">
            <a:prstTxWarp prst="textNoShape">
              <a:avLst/>
            </a:prstTxWarp>
          </a:bodyPr>
          <a:lstStyle>
            <a:defPPr>
              <a:defRPr lang="da-DK"/>
            </a:defPPr>
            <a:lvl1pPr marL="0" indent="0" eaLnBrk="0" hangingPunct="0">
              <a:spcBef>
                <a:spcPct val="20000"/>
              </a:spcBef>
              <a:buNone/>
              <a:defRPr sz="1600" b="0" kern="0">
                <a:solidFill>
                  <a:srgbClr val="000066"/>
                </a:solidFill>
                <a:latin typeface="+mn-lt"/>
              </a:defRPr>
            </a:lvl1pPr>
            <a:lvl2pPr marL="742950" lvl="1" indent="-285750" eaLnBrk="0" hangingPunct="0">
              <a:spcBef>
                <a:spcPts val="400"/>
              </a:spcBef>
              <a:buChar char="–"/>
              <a:defRPr sz="1600" kern="0">
                <a:solidFill>
                  <a:srgbClr val="000066"/>
                </a:solidFill>
                <a:latin typeface="+mn-lt"/>
              </a:defRPr>
            </a:lvl2pPr>
            <a:lvl3pPr marL="1143000" indent="-228600" eaLnBrk="0" hangingPunct="0">
              <a:spcBef>
                <a:spcPct val="20000"/>
              </a:spcBef>
              <a:buChar char="•"/>
              <a:defRPr sz="1600">
                <a:solidFill>
                  <a:schemeClr val="tx1"/>
                </a:solidFill>
                <a:latin typeface="+mn-lt"/>
                <a:ea typeface="ＭＳ Ｐゴシック" charset="-128"/>
              </a:defRPr>
            </a:lvl3pPr>
            <a:lvl4pPr marL="1600200" indent="-228600" eaLnBrk="0" hangingPunct="0">
              <a:spcBef>
                <a:spcPct val="20000"/>
              </a:spcBef>
              <a:buChar char="–"/>
              <a:defRPr sz="1600">
                <a:solidFill>
                  <a:schemeClr val="tx1"/>
                </a:solidFill>
                <a:latin typeface="Times New Roman" charset="0"/>
                <a:ea typeface="ＭＳ Ｐゴシック" charset="-128"/>
              </a:defRPr>
            </a:lvl4pPr>
            <a:lvl5pPr marL="2057400" indent="-228600" eaLnBrk="0" hangingPunct="0">
              <a:spcBef>
                <a:spcPct val="20000"/>
              </a:spcBef>
              <a:buChar char="»"/>
              <a:defRPr sz="1200">
                <a:solidFill>
                  <a:schemeClr val="tx1"/>
                </a:solidFill>
                <a:latin typeface="Times New Roman" charset="0"/>
                <a:ea typeface="ＭＳ Ｐゴシック" charset="-128"/>
              </a:defRPr>
            </a:lvl5pPr>
            <a:lvl6pPr marL="2514600" indent="-22860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fontAlgn="base">
              <a:spcBef>
                <a:spcPct val="20000"/>
              </a:spcBef>
              <a:spcAft>
                <a:spcPct val="0"/>
              </a:spcAft>
              <a:buChar char="»"/>
              <a:defRPr sz="1200">
                <a:solidFill>
                  <a:schemeClr val="tx1"/>
                </a:solidFill>
                <a:latin typeface="Times New Roman" charset="0"/>
                <a:ea typeface="ＭＳ Ｐゴシック" charset="-128"/>
              </a:defRPr>
            </a:lvl9pPr>
          </a:lstStyle>
          <a:p>
            <a:r>
              <a:rPr lang="en-US" altLang="en-US" dirty="0"/>
              <a:t>The cinema booking system should store seat bookings for multiple theaters. Each theater has seats arranged in rows. Customers can reserve seats and are given a row number and seat number. They may request bookings of several adjoining seats. Each booking is for a particular show (i.e., the screening of a given movie at a certain time). Shows are at an assigned date and time, and scheduled in a theater where they are screened. The system stores the customer’s phone number. </a:t>
            </a:r>
          </a:p>
          <a:p>
            <a:endParaRPr lang="en-US" altLang="en-US" dirty="0"/>
          </a:p>
          <a:p>
            <a:pPr lvl="1"/>
            <a:endParaRPr lang="da-DK" altLang="da-DK" dirty="0"/>
          </a:p>
        </p:txBody>
      </p:sp>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Navneord og udsagnsord</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3</a:t>
            </a:fld>
            <a:endParaRPr lang="da-DK" altLang="da-DK" dirty="0"/>
          </a:p>
        </p:txBody>
      </p:sp>
      <p:sp>
        <p:nvSpPr>
          <p:cNvPr id="7" name="Rectangle 3"/>
          <p:cNvSpPr txBox="1">
            <a:spLocks noChangeArrowheads="1"/>
          </p:cNvSpPr>
          <p:nvPr/>
        </p:nvSpPr>
        <p:spPr bwMode="auto">
          <a:xfrm>
            <a:off x="467544" y="1052736"/>
            <a:ext cx="8563181"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For små systemer kan det være en hjælp at gennemse tekstuelle beskrivelser af systemet</a:t>
            </a:r>
          </a:p>
          <a:p>
            <a:pPr lvl="1">
              <a:spcBef>
                <a:spcPts val="600"/>
              </a:spcBef>
            </a:pPr>
            <a:r>
              <a:rPr lang="da-DK" altLang="da-DK" sz="1800" kern="0" dirty="0">
                <a:ea typeface="ＭＳ Ｐゴシック" pitchFamily="34" charset="-128"/>
              </a:rPr>
              <a:t>Navneord vil så ofte svare til </a:t>
            </a:r>
            <a:r>
              <a:rPr lang="da-DK" altLang="da-DK" sz="1800" b="1" kern="0" dirty="0">
                <a:solidFill>
                  <a:srgbClr val="008000"/>
                </a:solidFill>
                <a:ea typeface="ＭＳ Ｐゴシック" pitchFamily="34" charset="-128"/>
              </a:rPr>
              <a:t>klasser</a:t>
            </a:r>
            <a:r>
              <a:rPr lang="da-DK" altLang="da-DK" sz="1800" kern="0" dirty="0">
                <a:ea typeface="ＭＳ Ｐゴシック" pitchFamily="34" charset="-128"/>
              </a:rPr>
              <a:t> og </a:t>
            </a:r>
            <a:r>
              <a:rPr lang="da-DK" altLang="da-DK" sz="1800" b="1" kern="0" dirty="0">
                <a:solidFill>
                  <a:srgbClr val="008000"/>
                </a:solidFill>
                <a:ea typeface="ＭＳ Ｐゴシック" pitchFamily="34" charset="-128"/>
              </a:rPr>
              <a:t>objekter</a:t>
            </a:r>
            <a:r>
              <a:rPr lang="da-DK" altLang="da-DK" sz="1800" kern="0" dirty="0">
                <a:ea typeface="ＭＳ Ｐゴシック" pitchFamily="34" charset="-128"/>
              </a:rPr>
              <a:t> (eller </a:t>
            </a:r>
            <a:r>
              <a:rPr lang="da-DK" altLang="da-DK" sz="1800" b="1" kern="0" dirty="0">
                <a:solidFill>
                  <a:srgbClr val="008000"/>
                </a:solidFill>
                <a:ea typeface="ＭＳ Ｐゴシック" pitchFamily="34" charset="-128"/>
              </a:rPr>
              <a:t>feltvariabler</a:t>
            </a:r>
            <a:r>
              <a:rPr lang="da-DK" altLang="da-DK" sz="1800" kern="0" dirty="0">
                <a:ea typeface="ＭＳ Ｐゴシック" pitchFamily="34" charset="-128"/>
              </a:rPr>
              <a:t>)</a:t>
            </a:r>
          </a:p>
          <a:p>
            <a:pPr lvl="1">
              <a:spcBef>
                <a:spcPts val="600"/>
              </a:spcBef>
            </a:pPr>
            <a:r>
              <a:rPr lang="da-DK" altLang="da-DK" sz="1800" kern="0" dirty="0">
                <a:ea typeface="ＭＳ Ｐゴシック" pitchFamily="34" charset="-128"/>
              </a:rPr>
              <a:t>Tilsvarende vil udsagnsord svare til handlinger, dvs. </a:t>
            </a:r>
            <a:r>
              <a:rPr lang="da-DK" altLang="da-DK" sz="1800" b="1" kern="0" dirty="0">
                <a:solidFill>
                  <a:srgbClr val="008000"/>
                </a:solidFill>
                <a:ea typeface="ＭＳ Ｐゴシック" pitchFamily="34" charset="-128"/>
              </a:rPr>
              <a:t>metoder</a:t>
            </a:r>
          </a:p>
          <a:p>
            <a:pPr lvl="1">
              <a:spcBef>
                <a:spcPts val="400"/>
              </a:spcBef>
            </a:pPr>
            <a:endParaRPr lang="da-DK" altLang="da-DK" sz="1800" kern="0" dirty="0">
              <a:ea typeface="ＭＳ Ｐゴシック" pitchFamily="34" charset="-128"/>
            </a:endParaRPr>
          </a:p>
        </p:txBody>
      </p:sp>
      <p:sp>
        <p:nvSpPr>
          <p:cNvPr id="5" name="Rectangle 3"/>
          <p:cNvSpPr txBox="1">
            <a:spLocks noChangeArrowheads="1"/>
          </p:cNvSpPr>
          <p:nvPr/>
        </p:nvSpPr>
        <p:spPr bwMode="auto">
          <a:xfrm>
            <a:off x="848833" y="3149000"/>
            <a:ext cx="8187663" cy="1559046"/>
          </a:xfrm>
          <a:prstGeom prst="rect">
            <a:avLst/>
          </a:prstGeom>
          <a:solidFill>
            <a:srgbClr val="FFFFCC"/>
          </a:solidFill>
          <a:ln w="28575">
            <a:solidFill>
              <a:srgbClr val="0000FF"/>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buNone/>
            </a:pPr>
            <a:r>
              <a:rPr lang="en-US" altLang="en-US" sz="1600" b="0" kern="0" dirty="0">
                <a:solidFill>
                  <a:srgbClr val="000066"/>
                </a:solidFill>
                <a:ea typeface="ＭＳ Ｐゴシック" pitchFamily="34" charset="-128"/>
                <a:cs typeface="+mn-cs"/>
              </a:rPr>
              <a:t>The </a:t>
            </a:r>
            <a:r>
              <a:rPr lang="en-US" altLang="en-US" sz="1600" kern="0" dirty="0">
                <a:ea typeface="ＭＳ Ｐゴシック" pitchFamily="34" charset="-128"/>
                <a:cs typeface="+mn-cs"/>
              </a:rPr>
              <a:t>cinema booking system</a:t>
            </a:r>
            <a:r>
              <a:rPr lang="en-US" altLang="en-US" sz="1600" b="0" kern="0" dirty="0">
                <a:solidFill>
                  <a:srgbClr val="000066"/>
                </a:solidFill>
                <a:ea typeface="ＭＳ Ｐゴシック" pitchFamily="34" charset="-128"/>
                <a:cs typeface="+mn-cs"/>
              </a:rPr>
              <a:t> should store </a:t>
            </a:r>
            <a:r>
              <a:rPr lang="en-US" altLang="en-US" sz="1600" kern="0" dirty="0">
                <a:ea typeface="ＭＳ Ｐゴシック" pitchFamily="34" charset="-128"/>
                <a:cs typeface="+mn-cs"/>
              </a:rPr>
              <a:t>seat booking</a:t>
            </a:r>
            <a:r>
              <a:rPr lang="en-US" altLang="en-US" sz="1600" b="0" kern="0" dirty="0">
                <a:solidFill>
                  <a:srgbClr val="000066"/>
                </a:solidFill>
                <a:ea typeface="ＭＳ Ｐゴシック" pitchFamily="34" charset="-128"/>
                <a:cs typeface="+mn-cs"/>
              </a:rPr>
              <a:t>s for multiple </a:t>
            </a:r>
            <a:r>
              <a:rPr lang="en-US" altLang="en-US" sz="1600" kern="0" dirty="0">
                <a:ea typeface="ＭＳ Ｐゴシック" pitchFamily="34" charset="-128"/>
                <a:cs typeface="+mn-cs"/>
              </a:rPr>
              <a:t>theater</a:t>
            </a:r>
            <a:r>
              <a:rPr lang="en-US" altLang="en-US" sz="1600" b="0" kern="0" dirty="0">
                <a:solidFill>
                  <a:srgbClr val="000066"/>
                </a:solidFill>
                <a:ea typeface="ＭＳ Ｐゴシック" pitchFamily="34" charset="-128"/>
                <a:cs typeface="+mn-cs"/>
              </a:rPr>
              <a:t>s. Each theater has </a:t>
            </a:r>
            <a:r>
              <a:rPr lang="en-US" altLang="en-US" sz="1600" kern="0" dirty="0">
                <a:ea typeface="ＭＳ Ｐゴシック" pitchFamily="34" charset="-128"/>
                <a:cs typeface="+mn-cs"/>
              </a:rPr>
              <a:t>seat</a:t>
            </a:r>
            <a:r>
              <a:rPr lang="en-US" altLang="en-US" sz="1600" b="0" kern="0" dirty="0">
                <a:solidFill>
                  <a:srgbClr val="000066"/>
                </a:solidFill>
                <a:ea typeface="ＭＳ Ｐゴシック" pitchFamily="34" charset="-128"/>
                <a:cs typeface="+mn-cs"/>
              </a:rPr>
              <a:t>s arranged in </a:t>
            </a:r>
            <a:r>
              <a:rPr lang="en-US" altLang="en-US" sz="1600" kern="0" dirty="0">
                <a:ea typeface="ＭＳ Ｐゴシック" pitchFamily="34" charset="-128"/>
                <a:cs typeface="+mn-cs"/>
              </a:rPr>
              <a:t>row</a:t>
            </a:r>
            <a:r>
              <a:rPr lang="en-US" altLang="en-US" sz="1600" b="0" kern="0" dirty="0">
                <a:solidFill>
                  <a:srgbClr val="000066"/>
                </a:solidFill>
                <a:ea typeface="ＭＳ Ｐゴシック" pitchFamily="34" charset="-128"/>
                <a:cs typeface="+mn-cs"/>
              </a:rPr>
              <a:t>s. </a:t>
            </a:r>
            <a:r>
              <a:rPr lang="en-US" altLang="en-US" sz="1600" kern="0" dirty="0">
                <a:ea typeface="ＭＳ Ｐゴシック" pitchFamily="34" charset="-128"/>
                <a:cs typeface="+mn-cs"/>
              </a:rPr>
              <a:t>Customer</a:t>
            </a:r>
            <a:r>
              <a:rPr lang="en-US" altLang="en-US" sz="1600" b="0" kern="0" dirty="0">
                <a:solidFill>
                  <a:srgbClr val="000066"/>
                </a:solidFill>
                <a:ea typeface="ＭＳ Ｐゴシック" pitchFamily="34" charset="-128"/>
                <a:cs typeface="+mn-cs"/>
              </a:rPr>
              <a:t>s can reserve seats and are given a </a:t>
            </a:r>
            <a:r>
              <a:rPr lang="en-US" altLang="en-US" sz="1600" kern="0" dirty="0">
                <a:ea typeface="ＭＳ Ｐゴシック" pitchFamily="34" charset="-128"/>
                <a:cs typeface="+mn-cs"/>
              </a:rPr>
              <a:t>row</a:t>
            </a:r>
            <a:r>
              <a:rPr lang="en-US" altLang="en-US" sz="1600" b="0" kern="0" dirty="0">
                <a:ea typeface="ＭＳ Ｐゴシック" pitchFamily="34" charset="-128"/>
                <a:cs typeface="+mn-cs"/>
              </a:rPr>
              <a:t> </a:t>
            </a:r>
            <a:r>
              <a:rPr lang="en-US" altLang="en-US" sz="1600" kern="0" dirty="0">
                <a:ea typeface="ＭＳ Ｐゴシック" pitchFamily="34" charset="-128"/>
                <a:cs typeface="+mn-cs"/>
              </a:rPr>
              <a:t>number</a:t>
            </a:r>
            <a:r>
              <a:rPr lang="en-US" altLang="en-US" sz="1600" b="0" kern="0" dirty="0">
                <a:ea typeface="ＭＳ Ｐゴシック" pitchFamily="34" charset="-128"/>
                <a:cs typeface="+mn-cs"/>
              </a:rPr>
              <a:t> </a:t>
            </a:r>
            <a:r>
              <a:rPr lang="en-US" altLang="en-US" sz="1600" b="0" kern="0" dirty="0">
                <a:solidFill>
                  <a:srgbClr val="000066"/>
                </a:solidFill>
                <a:ea typeface="ＭＳ Ｐゴシック" pitchFamily="34" charset="-128"/>
                <a:cs typeface="+mn-cs"/>
              </a:rPr>
              <a:t>and </a:t>
            </a:r>
            <a:r>
              <a:rPr lang="en-US" altLang="en-US" sz="1600" kern="0" dirty="0">
                <a:ea typeface="ＭＳ Ｐゴシック" pitchFamily="34" charset="-128"/>
                <a:cs typeface="+mn-cs"/>
              </a:rPr>
              <a:t>seat number</a:t>
            </a:r>
            <a:r>
              <a:rPr lang="en-US" altLang="en-US" sz="1600" b="0" kern="0" dirty="0">
                <a:solidFill>
                  <a:srgbClr val="000066"/>
                </a:solidFill>
                <a:ea typeface="ＭＳ Ｐゴシック" pitchFamily="34" charset="-128"/>
                <a:cs typeface="+mn-cs"/>
              </a:rPr>
              <a:t>. They may request bookings of several adjoining seats. Each booking is for a particular </a:t>
            </a:r>
            <a:r>
              <a:rPr lang="en-US" altLang="en-US" sz="1600" kern="0" dirty="0">
                <a:ea typeface="ＭＳ Ｐゴシック" pitchFamily="34" charset="-128"/>
                <a:cs typeface="+mn-cs"/>
              </a:rPr>
              <a:t>show</a:t>
            </a:r>
            <a:r>
              <a:rPr lang="en-US" altLang="en-US" sz="1600" kern="0" dirty="0">
                <a:solidFill>
                  <a:srgbClr val="000066"/>
                </a:solidFill>
                <a:ea typeface="ＭＳ Ｐゴシック" pitchFamily="34" charset="-128"/>
                <a:cs typeface="+mn-cs"/>
              </a:rPr>
              <a:t> </a:t>
            </a:r>
            <a:r>
              <a:rPr lang="en-US" altLang="en-US" sz="1600" b="0" kern="0" dirty="0">
                <a:solidFill>
                  <a:srgbClr val="000066"/>
                </a:solidFill>
                <a:ea typeface="ＭＳ Ｐゴシック" pitchFamily="34" charset="-128"/>
                <a:cs typeface="+mn-cs"/>
              </a:rPr>
              <a:t>(i.e., the screening of a given </a:t>
            </a:r>
            <a:r>
              <a:rPr lang="en-US" altLang="en-US" sz="1600" kern="0" dirty="0">
                <a:ea typeface="ＭＳ Ｐゴシック" pitchFamily="34" charset="-128"/>
                <a:cs typeface="+mn-cs"/>
              </a:rPr>
              <a:t>movie</a:t>
            </a:r>
            <a:r>
              <a:rPr lang="en-US" altLang="en-US" sz="1600" b="0" kern="0" dirty="0">
                <a:solidFill>
                  <a:srgbClr val="000066"/>
                </a:solidFill>
                <a:ea typeface="ＭＳ Ｐゴシック" pitchFamily="34" charset="-128"/>
                <a:cs typeface="+mn-cs"/>
              </a:rPr>
              <a:t> at a certain time). Shows are at an assigned </a:t>
            </a:r>
            <a:r>
              <a:rPr lang="en-US" altLang="en-US" sz="1600" kern="0" dirty="0">
                <a:ea typeface="ＭＳ Ｐゴシック" pitchFamily="34" charset="-128"/>
                <a:cs typeface="+mn-cs"/>
              </a:rPr>
              <a:t>date</a:t>
            </a:r>
            <a:r>
              <a:rPr lang="en-US" altLang="en-US" sz="1600" b="0" kern="0" dirty="0">
                <a:solidFill>
                  <a:srgbClr val="000066"/>
                </a:solidFill>
                <a:ea typeface="ＭＳ Ｐゴシック" pitchFamily="34" charset="-128"/>
                <a:cs typeface="+mn-cs"/>
              </a:rPr>
              <a:t> and </a:t>
            </a:r>
            <a:r>
              <a:rPr lang="en-US" altLang="en-US" sz="1600" kern="0" dirty="0">
                <a:ea typeface="ＭＳ Ｐゴシック" pitchFamily="34" charset="-128"/>
                <a:cs typeface="+mn-cs"/>
              </a:rPr>
              <a:t>time</a:t>
            </a:r>
            <a:r>
              <a:rPr lang="en-US" altLang="en-US" sz="1600" b="0" kern="0" dirty="0">
                <a:solidFill>
                  <a:srgbClr val="000066"/>
                </a:solidFill>
                <a:ea typeface="ＭＳ Ｐゴシック" pitchFamily="34" charset="-128"/>
                <a:cs typeface="+mn-cs"/>
              </a:rPr>
              <a:t>, and scheduled in a theater where they are screened. The system stores the customer’s </a:t>
            </a:r>
            <a:r>
              <a:rPr lang="en-US" altLang="en-US" sz="1600" kern="0" dirty="0">
                <a:ea typeface="ＭＳ Ｐゴシック" pitchFamily="34" charset="-128"/>
                <a:cs typeface="+mn-cs"/>
              </a:rPr>
              <a:t>phone number</a:t>
            </a:r>
            <a:r>
              <a:rPr lang="en-US" altLang="en-US" sz="1600" b="0" kern="0" dirty="0">
                <a:solidFill>
                  <a:srgbClr val="000066"/>
                </a:solidFill>
                <a:ea typeface="ＭＳ Ｐゴシック" pitchFamily="34" charset="-128"/>
                <a:cs typeface="+mn-cs"/>
              </a:rPr>
              <a:t>. </a:t>
            </a:r>
          </a:p>
          <a:p>
            <a:pPr marL="0" indent="0">
              <a:buNone/>
            </a:pPr>
            <a:endParaRPr lang="en-US" altLang="en-US" sz="1600" kern="0" dirty="0">
              <a:solidFill>
                <a:srgbClr val="000066"/>
              </a:solidFill>
              <a:ea typeface="ＭＳ Ｐゴシック" pitchFamily="34" charset="-128"/>
              <a:cs typeface="+mn-cs"/>
            </a:endParaRPr>
          </a:p>
          <a:p>
            <a:pPr lvl="1">
              <a:spcBef>
                <a:spcPts val="400"/>
              </a:spcBef>
            </a:pPr>
            <a:endParaRPr lang="da-DK" altLang="da-DK" sz="1600" kern="0" dirty="0">
              <a:ea typeface="ＭＳ Ｐゴシック" pitchFamily="34" charset="-128"/>
            </a:endParaRPr>
          </a:p>
        </p:txBody>
      </p:sp>
      <p:sp>
        <p:nvSpPr>
          <p:cNvPr id="9" name="Rectangle 3"/>
          <p:cNvSpPr txBox="1">
            <a:spLocks noChangeArrowheads="1"/>
          </p:cNvSpPr>
          <p:nvPr/>
        </p:nvSpPr>
        <p:spPr bwMode="auto">
          <a:xfrm>
            <a:off x="467544" y="2675656"/>
            <a:ext cx="7286454" cy="35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Eksempel: Reservationssystem til biograf</a:t>
            </a:r>
            <a:endParaRPr lang="da-DK" altLang="da-DK" sz="1600" kern="0" dirty="0">
              <a:ea typeface="ＭＳ Ｐゴシック" pitchFamily="34" charset="-128"/>
            </a:endParaRPr>
          </a:p>
        </p:txBody>
      </p:sp>
      <p:sp>
        <p:nvSpPr>
          <p:cNvPr id="10" name="Rectangle 3"/>
          <p:cNvSpPr txBox="1">
            <a:spLocks noChangeArrowheads="1"/>
          </p:cNvSpPr>
          <p:nvPr/>
        </p:nvSpPr>
        <p:spPr bwMode="auto">
          <a:xfrm>
            <a:off x="832283" y="4797152"/>
            <a:ext cx="8198442" cy="1554221"/>
          </a:xfrm>
          <a:prstGeom prst="rect">
            <a:avLst/>
          </a:prstGeom>
          <a:solidFill>
            <a:srgbClr val="FFFFCC"/>
          </a:solidFill>
          <a:ln w="28575">
            <a:solidFill>
              <a:srgbClr val="0000FF"/>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buNone/>
            </a:pPr>
            <a:r>
              <a:rPr lang="en-US" altLang="en-US" sz="1600" b="0" kern="0" dirty="0">
                <a:solidFill>
                  <a:srgbClr val="000066"/>
                </a:solidFill>
                <a:ea typeface="ＭＳ Ｐゴシック" pitchFamily="34" charset="-128"/>
                <a:cs typeface="+mn-cs"/>
              </a:rPr>
              <a:t>The cinema booking system should </a:t>
            </a:r>
            <a:r>
              <a:rPr lang="en-US" altLang="en-US" sz="1600" kern="0" dirty="0">
                <a:solidFill>
                  <a:srgbClr val="008000"/>
                </a:solidFill>
                <a:ea typeface="ＭＳ Ｐゴシック" pitchFamily="34" charset="-128"/>
                <a:cs typeface="+mn-cs"/>
              </a:rPr>
              <a:t>store seat bookings</a:t>
            </a:r>
            <a:r>
              <a:rPr lang="en-US" altLang="en-US" sz="1600" b="0" kern="0" dirty="0">
                <a:solidFill>
                  <a:srgbClr val="000066"/>
                </a:solidFill>
                <a:ea typeface="ＭＳ Ｐゴシック" pitchFamily="34" charset="-128"/>
                <a:cs typeface="+mn-cs"/>
              </a:rPr>
              <a:t> for multiple theaters. Each theater </a:t>
            </a:r>
            <a:r>
              <a:rPr lang="en-US" altLang="en-US" sz="1600" kern="0" dirty="0">
                <a:solidFill>
                  <a:srgbClr val="008000"/>
                </a:solidFill>
                <a:ea typeface="ＭＳ Ｐゴシック" pitchFamily="34" charset="-128"/>
                <a:cs typeface="+mn-cs"/>
              </a:rPr>
              <a:t>has seats</a:t>
            </a:r>
            <a:r>
              <a:rPr lang="en-US" altLang="en-US" sz="1600" b="0" kern="0" dirty="0">
                <a:solidFill>
                  <a:srgbClr val="000066"/>
                </a:solidFill>
                <a:ea typeface="ＭＳ Ｐゴシック" pitchFamily="34" charset="-128"/>
                <a:cs typeface="+mn-cs"/>
              </a:rPr>
              <a:t> arranged in rows. Customers can </a:t>
            </a:r>
            <a:r>
              <a:rPr lang="en-US" altLang="en-US" sz="1600" kern="0" dirty="0">
                <a:solidFill>
                  <a:srgbClr val="008000"/>
                </a:solidFill>
                <a:ea typeface="ＭＳ Ｐゴシック" pitchFamily="34" charset="-128"/>
                <a:cs typeface="+mn-cs"/>
              </a:rPr>
              <a:t>reserve seats</a:t>
            </a:r>
            <a:r>
              <a:rPr lang="en-US" altLang="en-US" sz="1600" b="0" kern="0" dirty="0">
                <a:solidFill>
                  <a:srgbClr val="000066"/>
                </a:solidFill>
                <a:ea typeface="ＭＳ Ｐゴシック" pitchFamily="34" charset="-128"/>
                <a:cs typeface="+mn-cs"/>
              </a:rPr>
              <a:t> and </a:t>
            </a:r>
            <a:r>
              <a:rPr lang="en-US" altLang="en-US" sz="1600" kern="0" dirty="0">
                <a:solidFill>
                  <a:srgbClr val="008000"/>
                </a:solidFill>
                <a:ea typeface="ＭＳ Ｐゴシック" pitchFamily="34" charset="-128"/>
                <a:cs typeface="+mn-cs"/>
              </a:rPr>
              <a:t>are given a row</a:t>
            </a:r>
            <a:r>
              <a:rPr lang="en-US" altLang="en-US" sz="1600" b="0" kern="0" dirty="0">
                <a:solidFill>
                  <a:srgbClr val="008000"/>
                </a:solidFill>
                <a:ea typeface="ＭＳ Ｐゴシック" pitchFamily="34" charset="-128"/>
                <a:cs typeface="+mn-cs"/>
              </a:rPr>
              <a:t> </a:t>
            </a:r>
            <a:r>
              <a:rPr lang="en-US" altLang="en-US" sz="1600" kern="0" spc="-50" dirty="0">
                <a:solidFill>
                  <a:srgbClr val="008000"/>
                </a:solidFill>
                <a:ea typeface="ＭＳ Ｐゴシック" pitchFamily="34" charset="-128"/>
                <a:cs typeface="+mn-cs"/>
              </a:rPr>
              <a:t>number and seat number</a:t>
            </a:r>
            <a:r>
              <a:rPr lang="en-US" altLang="en-US" sz="1600" b="0" kern="0" dirty="0">
                <a:solidFill>
                  <a:srgbClr val="000066"/>
                </a:solidFill>
                <a:ea typeface="ＭＳ Ｐゴシック" pitchFamily="34" charset="-128"/>
                <a:cs typeface="+mn-cs"/>
              </a:rPr>
              <a:t>. They may </a:t>
            </a:r>
            <a:r>
              <a:rPr lang="en-US" altLang="en-US" sz="1600" kern="0" spc="-50" dirty="0">
                <a:solidFill>
                  <a:srgbClr val="008000"/>
                </a:solidFill>
                <a:ea typeface="ＭＳ Ｐゴシック" pitchFamily="34" charset="-128"/>
                <a:cs typeface="+mn-cs"/>
              </a:rPr>
              <a:t>request bookings</a:t>
            </a:r>
            <a:r>
              <a:rPr lang="en-US" altLang="en-US" sz="1600" b="0" kern="0" dirty="0">
                <a:solidFill>
                  <a:srgbClr val="008000"/>
                </a:solidFill>
                <a:ea typeface="ＭＳ Ｐゴシック" pitchFamily="34" charset="-128"/>
                <a:cs typeface="+mn-cs"/>
              </a:rPr>
              <a:t> </a:t>
            </a:r>
            <a:r>
              <a:rPr lang="en-US" altLang="en-US" sz="1600" b="0" kern="0" dirty="0">
                <a:solidFill>
                  <a:srgbClr val="000066"/>
                </a:solidFill>
                <a:ea typeface="ＭＳ Ｐゴシック" pitchFamily="34" charset="-128"/>
                <a:cs typeface="+mn-cs"/>
              </a:rPr>
              <a:t>of several adjoining seats. Each booking is for a particular show (i.e., the screening of a given movie at a certain time). Shows are at an assigned date and time, and </a:t>
            </a:r>
            <a:r>
              <a:rPr lang="en-US" altLang="en-US" sz="1600" kern="0" dirty="0">
                <a:solidFill>
                  <a:srgbClr val="008000"/>
                </a:solidFill>
                <a:ea typeface="ＭＳ Ｐゴシック" pitchFamily="34" charset="-128"/>
                <a:cs typeface="+mn-cs"/>
              </a:rPr>
              <a:t>scheduled in a theater</a:t>
            </a:r>
            <a:r>
              <a:rPr lang="en-US" altLang="en-US" sz="1600" b="0" kern="0" dirty="0">
                <a:solidFill>
                  <a:srgbClr val="000066"/>
                </a:solidFill>
                <a:ea typeface="ＭＳ Ｐゴシック" pitchFamily="34" charset="-128"/>
                <a:cs typeface="+mn-cs"/>
              </a:rPr>
              <a:t> where they are screened. The system </a:t>
            </a:r>
            <a:r>
              <a:rPr lang="en-US" altLang="en-US" sz="1600" kern="0" dirty="0">
                <a:solidFill>
                  <a:srgbClr val="008000"/>
                </a:solidFill>
                <a:ea typeface="ＭＳ Ｐゴシック" pitchFamily="34" charset="-128"/>
                <a:cs typeface="+mn-cs"/>
              </a:rPr>
              <a:t>stores the customer’s phone number</a:t>
            </a:r>
            <a:r>
              <a:rPr lang="en-US" altLang="en-US" sz="1600" b="0" kern="0" dirty="0">
                <a:solidFill>
                  <a:srgbClr val="000066"/>
                </a:solidFill>
                <a:ea typeface="ＭＳ Ｐゴシック" pitchFamily="34" charset="-128"/>
                <a:cs typeface="+mn-cs"/>
              </a:rPr>
              <a:t>. </a:t>
            </a:r>
          </a:p>
          <a:p>
            <a:pPr marL="0" indent="0">
              <a:buNone/>
            </a:pPr>
            <a:endParaRPr lang="en-US" altLang="en-US" sz="1600" kern="0" dirty="0">
              <a:solidFill>
                <a:srgbClr val="000066"/>
              </a:solidFill>
              <a:ea typeface="ＭＳ Ｐゴシック" pitchFamily="34" charset="-128"/>
              <a:cs typeface="+mn-cs"/>
            </a:endParaRPr>
          </a:p>
          <a:p>
            <a:pPr lvl="1">
              <a:spcBef>
                <a:spcPts val="400"/>
              </a:spcBef>
            </a:pPr>
            <a:endParaRPr lang="da-DK" altLang="da-DK" sz="1600" kern="0" dirty="0">
              <a:ea typeface="ＭＳ Ｐゴシック" pitchFamily="34" charset="-128"/>
            </a:endParaRPr>
          </a:p>
        </p:txBody>
      </p:sp>
      <p:sp>
        <p:nvSpPr>
          <p:cNvPr id="11" name="Text Box 21"/>
          <p:cNvSpPr txBox="1">
            <a:spLocks noChangeArrowheads="1"/>
          </p:cNvSpPr>
          <p:nvPr/>
        </p:nvSpPr>
        <p:spPr bwMode="auto">
          <a:xfrm rot="16200000">
            <a:off x="68610" y="3511731"/>
            <a:ext cx="1008112" cy="307777"/>
          </a:xfrm>
          <a:prstGeom prst="rect">
            <a:avLst/>
          </a:prstGeom>
          <a:solidFill>
            <a:srgbClr val="FFFFCC"/>
          </a:solidFill>
          <a:ln w="28575">
            <a:solidFill>
              <a:srgbClr val="A50021"/>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just" eaLnBrk="1" hangingPunct="1">
              <a:spcBef>
                <a:spcPct val="50000"/>
              </a:spcBef>
              <a:buFontTx/>
              <a:buNone/>
            </a:pPr>
            <a:r>
              <a:rPr lang="da-DK" altLang="da-DK" sz="1400" b="1" dirty="0"/>
              <a:t>Navneord</a:t>
            </a:r>
          </a:p>
        </p:txBody>
      </p:sp>
      <p:sp>
        <p:nvSpPr>
          <p:cNvPr id="12" name="Text Box 21"/>
          <p:cNvSpPr txBox="1">
            <a:spLocks noChangeArrowheads="1"/>
          </p:cNvSpPr>
          <p:nvPr/>
        </p:nvSpPr>
        <p:spPr bwMode="auto">
          <a:xfrm rot="16200000">
            <a:off x="-83998" y="5293558"/>
            <a:ext cx="1291698" cy="307777"/>
          </a:xfrm>
          <a:prstGeom prst="rect">
            <a:avLst/>
          </a:prstGeom>
          <a:solidFill>
            <a:srgbClr val="FFFFCC"/>
          </a:solidFill>
          <a:ln w="28575">
            <a:solidFill>
              <a:srgbClr val="008000"/>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just" eaLnBrk="1" hangingPunct="1">
              <a:spcBef>
                <a:spcPct val="50000"/>
              </a:spcBef>
              <a:buFontTx/>
              <a:buNone/>
            </a:pPr>
            <a:r>
              <a:rPr lang="da-DK" altLang="da-DK" sz="1400" b="1" dirty="0">
                <a:solidFill>
                  <a:srgbClr val="008000"/>
                </a:solidFill>
              </a:rPr>
              <a:t>Udsagnsord</a:t>
            </a:r>
          </a:p>
        </p:txBody>
      </p:sp>
    </p:spTree>
    <p:extLst>
      <p:ext uri="{BB962C8B-B14F-4D97-AF65-F5344CB8AC3E}">
        <p14:creationId xmlns:p14="http://schemas.microsoft.com/office/powerpoint/2010/main" val="2335470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302393" cy="682625"/>
          </a:xfrm>
        </p:spPr>
        <p:txBody>
          <a:bodyPr>
            <a:noAutofit/>
          </a:bodyPr>
          <a:lstStyle/>
          <a:p>
            <a:pPr eaLnBrk="1" hangingPunct="1">
              <a:defRPr/>
            </a:pPr>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sz="2800" dirty="0">
                <a:ea typeface="ＭＳ Ｐゴシック" charset="-128"/>
                <a:cs typeface="ＭＳ Ｐゴシック" charset="-128"/>
              </a:rPr>
              <a:t>Kursusevaluering – 97 har svaret ≈ 71%</a:t>
            </a:r>
          </a:p>
        </p:txBody>
      </p:sp>
      <p:pic>
        <p:nvPicPr>
          <p:cNvPr id="3" name="Picture 2">
            <a:extLst>
              <a:ext uri="{FF2B5EF4-FFF2-40B4-BE49-F238E27FC236}">
                <a16:creationId xmlns:a16="http://schemas.microsoft.com/office/drawing/2014/main" id="{E0282B48-F78A-38ED-60F5-6DBA355E42DD}"/>
              </a:ext>
            </a:extLst>
          </p:cNvPr>
          <p:cNvPicPr>
            <a:picLocks noChangeAspect="1"/>
          </p:cNvPicPr>
          <p:nvPr/>
        </p:nvPicPr>
        <p:blipFill>
          <a:blip r:embed="rId3"/>
          <a:stretch>
            <a:fillRect/>
          </a:stretch>
        </p:blipFill>
        <p:spPr>
          <a:xfrm>
            <a:off x="490299" y="1262596"/>
            <a:ext cx="7973538" cy="5118732"/>
          </a:xfrm>
          <a:prstGeom prst="rect">
            <a:avLst/>
          </a:prstGeom>
        </p:spPr>
      </p:pic>
      <p:sp>
        <p:nvSpPr>
          <p:cNvPr id="14" name="TextBox 5"/>
          <p:cNvSpPr txBox="1">
            <a:spLocks noChangeArrowheads="1"/>
          </p:cNvSpPr>
          <p:nvPr/>
        </p:nvSpPr>
        <p:spPr bwMode="auto">
          <a:xfrm>
            <a:off x="6948264" y="2996952"/>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83%</a:t>
            </a:r>
          </a:p>
        </p:txBody>
      </p:sp>
    </p:spTree>
    <p:extLst>
      <p:ext uri="{BB962C8B-B14F-4D97-AF65-F5344CB8AC3E}">
        <p14:creationId xmlns:p14="http://schemas.microsoft.com/office/powerpoint/2010/main" val="2065126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302393" cy="682625"/>
          </a:xfrm>
        </p:spPr>
        <p:txBody>
          <a:bodyPr>
            <a:noAutofit/>
          </a:bodyPr>
          <a:lstStyle/>
          <a:p>
            <a:pPr eaLnBrk="1" hangingPunct="1">
              <a:defRPr/>
            </a:pPr>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sz="2800" dirty="0">
                <a:ea typeface="ＭＳ Ｐゴシック" charset="-128"/>
                <a:cs typeface="ＭＳ Ｐゴシック" charset="-128"/>
              </a:rPr>
              <a:t>Kursusevaluering – 97 har svaret ≈ 71%</a:t>
            </a:r>
          </a:p>
        </p:txBody>
      </p:sp>
      <p:pic>
        <p:nvPicPr>
          <p:cNvPr id="3" name="Picture 2">
            <a:extLst>
              <a:ext uri="{FF2B5EF4-FFF2-40B4-BE49-F238E27FC236}">
                <a16:creationId xmlns:a16="http://schemas.microsoft.com/office/drawing/2014/main" id="{E0282B48-F78A-38ED-60F5-6DBA355E42DD}"/>
              </a:ext>
            </a:extLst>
          </p:cNvPr>
          <p:cNvPicPr>
            <a:picLocks noChangeAspect="1"/>
          </p:cNvPicPr>
          <p:nvPr/>
        </p:nvPicPr>
        <p:blipFill>
          <a:blip r:embed="rId3"/>
          <a:srcRect r="24426"/>
          <a:stretch>
            <a:fillRect/>
          </a:stretch>
        </p:blipFill>
        <p:spPr>
          <a:xfrm>
            <a:off x="490299" y="1262596"/>
            <a:ext cx="8186157" cy="5118732"/>
          </a:xfrm>
          <a:prstGeom prst="rect">
            <a:avLst/>
          </a:prstGeom>
        </p:spPr>
      </p:pic>
      <p:sp>
        <p:nvSpPr>
          <p:cNvPr id="14" name="TextBox 5"/>
          <p:cNvSpPr txBox="1">
            <a:spLocks noChangeArrowheads="1"/>
          </p:cNvSpPr>
          <p:nvPr/>
        </p:nvSpPr>
        <p:spPr bwMode="auto">
          <a:xfrm>
            <a:off x="8100392" y="2996952"/>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83%</a:t>
            </a:r>
          </a:p>
        </p:txBody>
      </p:sp>
    </p:spTree>
    <p:extLst>
      <p:ext uri="{BB962C8B-B14F-4D97-AF65-F5344CB8AC3E}">
        <p14:creationId xmlns:p14="http://schemas.microsoft.com/office/powerpoint/2010/main" val="1888414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518417" cy="682625"/>
          </a:xfrm>
        </p:spPr>
        <p:txBody>
          <a:bodyPr>
            <a:noAutofit/>
          </a:bodyPr>
          <a:lstStyle/>
          <a:p>
            <a:pPr eaLnBrk="1" hangingPunct="1">
              <a:defRPr/>
            </a:pPr>
            <a:r>
              <a:rPr lang="da-DK" sz="2800" dirty="0">
                <a:ea typeface="ＭＳ Ｐゴシック" charset="-128"/>
                <a:cs typeface="ＭＳ Ｐゴシック" charset="-128"/>
              </a:rPr>
              <a:t>Kursusevaluering (fortsat)</a:t>
            </a:r>
          </a:p>
        </p:txBody>
      </p:sp>
      <p:pic>
        <p:nvPicPr>
          <p:cNvPr id="4" name="Picture 3">
            <a:extLst>
              <a:ext uri="{FF2B5EF4-FFF2-40B4-BE49-F238E27FC236}">
                <a16:creationId xmlns:a16="http://schemas.microsoft.com/office/drawing/2014/main" id="{DC7E24C0-EBEF-9AA6-A6BE-E94A011C9E13}"/>
              </a:ext>
            </a:extLst>
          </p:cNvPr>
          <p:cNvPicPr>
            <a:picLocks noChangeAspect="1"/>
          </p:cNvPicPr>
          <p:nvPr/>
        </p:nvPicPr>
        <p:blipFill>
          <a:blip r:embed="rId3"/>
          <a:stretch>
            <a:fillRect/>
          </a:stretch>
        </p:blipFill>
        <p:spPr>
          <a:xfrm>
            <a:off x="442472" y="1124744"/>
            <a:ext cx="8021169" cy="2495898"/>
          </a:xfrm>
          <a:prstGeom prst="rect">
            <a:avLst/>
          </a:prstGeom>
        </p:spPr>
      </p:pic>
      <p:pic>
        <p:nvPicPr>
          <p:cNvPr id="6" name="Picture 5">
            <a:extLst>
              <a:ext uri="{FF2B5EF4-FFF2-40B4-BE49-F238E27FC236}">
                <a16:creationId xmlns:a16="http://schemas.microsoft.com/office/drawing/2014/main" id="{7E92E077-E0F2-6A42-8CC3-CC1CB50210D9}"/>
              </a:ext>
            </a:extLst>
          </p:cNvPr>
          <p:cNvPicPr>
            <a:picLocks noChangeAspect="1"/>
          </p:cNvPicPr>
          <p:nvPr/>
        </p:nvPicPr>
        <p:blipFill>
          <a:blip r:embed="rId4"/>
          <a:stretch>
            <a:fillRect/>
          </a:stretch>
        </p:blipFill>
        <p:spPr>
          <a:xfrm>
            <a:off x="475813" y="3789040"/>
            <a:ext cx="7954485" cy="2905530"/>
          </a:xfrm>
          <a:prstGeom prst="rect">
            <a:avLst/>
          </a:prstGeom>
        </p:spPr>
      </p:pic>
      <p:sp>
        <p:nvSpPr>
          <p:cNvPr id="52" name="TextBox 5"/>
          <p:cNvSpPr txBox="1">
            <a:spLocks noChangeArrowheads="1"/>
          </p:cNvSpPr>
          <p:nvPr/>
        </p:nvSpPr>
        <p:spPr bwMode="auto">
          <a:xfrm>
            <a:off x="6834401" y="4725144"/>
            <a:ext cx="724263"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91%</a:t>
            </a:r>
          </a:p>
        </p:txBody>
      </p:sp>
      <p:sp>
        <p:nvSpPr>
          <p:cNvPr id="19" name="TextBox 5"/>
          <p:cNvSpPr txBox="1">
            <a:spLocks noChangeArrowheads="1"/>
          </p:cNvSpPr>
          <p:nvPr/>
        </p:nvSpPr>
        <p:spPr bwMode="auto">
          <a:xfrm>
            <a:off x="6804248" y="1916832"/>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91%</a:t>
            </a:r>
          </a:p>
        </p:txBody>
      </p:sp>
    </p:spTree>
    <p:extLst>
      <p:ext uri="{BB962C8B-B14F-4D97-AF65-F5344CB8AC3E}">
        <p14:creationId xmlns:p14="http://schemas.microsoft.com/office/powerpoint/2010/main" val="945311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518417" cy="682625"/>
          </a:xfrm>
        </p:spPr>
        <p:txBody>
          <a:bodyPr>
            <a:noAutofit/>
          </a:bodyPr>
          <a:lstStyle/>
          <a:p>
            <a:pPr eaLnBrk="1" hangingPunct="1">
              <a:defRPr/>
            </a:pPr>
            <a:r>
              <a:rPr lang="da-DK" sz="2800" dirty="0">
                <a:ea typeface="ＭＳ Ｐゴシック" charset="-128"/>
                <a:cs typeface="ＭＳ Ｐゴシック" charset="-128"/>
              </a:rPr>
              <a:t>Kursusevaluering (arbejdsbyrde)</a:t>
            </a:r>
          </a:p>
        </p:txBody>
      </p:sp>
      <p:pic>
        <p:nvPicPr>
          <p:cNvPr id="3" name="Picture 2">
            <a:extLst>
              <a:ext uri="{FF2B5EF4-FFF2-40B4-BE49-F238E27FC236}">
                <a16:creationId xmlns:a16="http://schemas.microsoft.com/office/drawing/2014/main" id="{59E5EB41-F3F3-DA01-64F4-ED7EF1F8BD0B}"/>
              </a:ext>
            </a:extLst>
          </p:cNvPr>
          <p:cNvPicPr>
            <a:picLocks noChangeAspect="1"/>
          </p:cNvPicPr>
          <p:nvPr/>
        </p:nvPicPr>
        <p:blipFill>
          <a:blip r:embed="rId3"/>
          <a:stretch>
            <a:fillRect/>
          </a:stretch>
        </p:blipFill>
        <p:spPr>
          <a:xfrm>
            <a:off x="551889" y="3972288"/>
            <a:ext cx="8011643" cy="2553056"/>
          </a:xfrm>
          <a:prstGeom prst="rect">
            <a:avLst/>
          </a:prstGeom>
        </p:spPr>
      </p:pic>
      <p:pic>
        <p:nvPicPr>
          <p:cNvPr id="5" name="Picture 4">
            <a:extLst>
              <a:ext uri="{FF2B5EF4-FFF2-40B4-BE49-F238E27FC236}">
                <a16:creationId xmlns:a16="http://schemas.microsoft.com/office/drawing/2014/main" id="{26F2CC19-FDEC-86BD-111E-D16002C23F92}"/>
              </a:ext>
            </a:extLst>
          </p:cNvPr>
          <p:cNvPicPr>
            <a:picLocks noChangeAspect="1"/>
          </p:cNvPicPr>
          <p:nvPr/>
        </p:nvPicPr>
        <p:blipFill>
          <a:blip r:embed="rId4"/>
          <a:stretch>
            <a:fillRect/>
          </a:stretch>
        </p:blipFill>
        <p:spPr>
          <a:xfrm>
            <a:off x="580468" y="1194506"/>
            <a:ext cx="7983064" cy="2476846"/>
          </a:xfrm>
          <a:prstGeom prst="rect">
            <a:avLst/>
          </a:prstGeom>
        </p:spPr>
      </p:pic>
      <p:sp>
        <p:nvSpPr>
          <p:cNvPr id="43" name="Text Box 21"/>
          <p:cNvSpPr txBox="1">
            <a:spLocks noChangeArrowheads="1"/>
          </p:cNvSpPr>
          <p:nvPr/>
        </p:nvSpPr>
        <p:spPr bwMode="auto">
          <a:xfrm>
            <a:off x="5670376" y="2917967"/>
            <a:ext cx="24117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FF0000"/>
                </a:solidFill>
              </a:rPr>
              <a:t>Normale tidsforbrug (15 timer)</a:t>
            </a:r>
          </a:p>
        </p:txBody>
      </p:sp>
      <p:sp>
        <p:nvSpPr>
          <p:cNvPr id="44" name="TextBox 5"/>
          <p:cNvSpPr txBox="1">
            <a:spLocks noChangeArrowheads="1"/>
          </p:cNvSpPr>
          <p:nvPr/>
        </p:nvSpPr>
        <p:spPr bwMode="auto">
          <a:xfrm>
            <a:off x="6876256" y="2500216"/>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86%</a:t>
            </a:r>
          </a:p>
        </p:txBody>
      </p:sp>
      <p:sp>
        <p:nvSpPr>
          <p:cNvPr id="45" name="TextBox 5"/>
          <p:cNvSpPr txBox="1">
            <a:spLocks noChangeArrowheads="1"/>
          </p:cNvSpPr>
          <p:nvPr/>
        </p:nvSpPr>
        <p:spPr bwMode="auto">
          <a:xfrm>
            <a:off x="6876256" y="1951703"/>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14%</a:t>
            </a:r>
          </a:p>
        </p:txBody>
      </p:sp>
      <p:grpSp>
        <p:nvGrpSpPr>
          <p:cNvPr id="21" name="Group 20"/>
          <p:cNvGrpSpPr/>
          <p:nvPr/>
        </p:nvGrpSpPr>
        <p:grpSpPr>
          <a:xfrm>
            <a:off x="6027720" y="2378747"/>
            <a:ext cx="776472" cy="482798"/>
            <a:chOff x="5708951" y="4560989"/>
            <a:chExt cx="776472" cy="1097369"/>
          </a:xfrm>
        </p:grpSpPr>
        <p:sp>
          <p:nvSpPr>
            <p:cNvPr id="48" name="Line 22"/>
            <p:cNvSpPr>
              <a:spLocks noChangeShapeType="1"/>
            </p:cNvSpPr>
            <p:nvPr/>
          </p:nvSpPr>
          <p:spPr bwMode="auto">
            <a:xfrm flipH="1" flipV="1">
              <a:off x="6118525" y="4560991"/>
              <a:ext cx="7" cy="1097367"/>
            </a:xfrm>
            <a:prstGeom prst="line">
              <a:avLst/>
            </a:prstGeom>
            <a:noFill/>
            <a:ln w="28575">
              <a:solidFill>
                <a:srgbClr val="FF0000"/>
              </a:solidFill>
              <a:round/>
              <a:headEnd type="none" w="med" len="med"/>
              <a:tailEnd type="none" w="med" len="med"/>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9" name="Line 22"/>
            <p:cNvSpPr>
              <a:spLocks noChangeShapeType="1"/>
            </p:cNvSpPr>
            <p:nvPr/>
          </p:nvSpPr>
          <p:spPr bwMode="auto">
            <a:xfrm flipH="1">
              <a:off x="5708951" y="4560989"/>
              <a:ext cx="776472" cy="266"/>
            </a:xfrm>
            <a:prstGeom prst="line">
              <a:avLst/>
            </a:prstGeom>
            <a:noFill/>
            <a:ln w="28575">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sp>
        <p:nvSpPr>
          <p:cNvPr id="51" name="TextBox 5"/>
          <p:cNvSpPr txBox="1">
            <a:spLocks noChangeArrowheads="1"/>
          </p:cNvSpPr>
          <p:nvPr/>
        </p:nvSpPr>
        <p:spPr bwMode="auto">
          <a:xfrm>
            <a:off x="5868144" y="5706043"/>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31%</a:t>
            </a:r>
          </a:p>
        </p:txBody>
      </p:sp>
      <p:sp>
        <p:nvSpPr>
          <p:cNvPr id="53" name="TextBox 5"/>
          <p:cNvSpPr txBox="1">
            <a:spLocks noChangeArrowheads="1"/>
          </p:cNvSpPr>
          <p:nvPr/>
        </p:nvSpPr>
        <p:spPr bwMode="auto">
          <a:xfrm>
            <a:off x="5868144" y="4682997"/>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40%</a:t>
            </a:r>
          </a:p>
        </p:txBody>
      </p:sp>
      <p:sp>
        <p:nvSpPr>
          <p:cNvPr id="54" name="TextBox 5"/>
          <p:cNvSpPr txBox="1">
            <a:spLocks noChangeArrowheads="1"/>
          </p:cNvSpPr>
          <p:nvPr/>
        </p:nvSpPr>
        <p:spPr bwMode="auto">
          <a:xfrm>
            <a:off x="5868144" y="5194520"/>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29%</a:t>
            </a:r>
          </a:p>
        </p:txBody>
      </p:sp>
    </p:spTree>
    <p:extLst>
      <p:ext uri="{BB962C8B-B14F-4D97-AF65-F5344CB8AC3E}">
        <p14:creationId xmlns:p14="http://schemas.microsoft.com/office/powerpoint/2010/main" val="1188979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4"/>
          <p:cNvSpPr>
            <a:spLocks noGrp="1" noChangeArrowheads="1"/>
          </p:cNvSpPr>
          <p:nvPr>
            <p:ph type="title"/>
          </p:nvPr>
        </p:nvSpPr>
        <p:spPr/>
        <p:txBody>
          <a:bodyPr/>
          <a:lstStyle/>
          <a:p>
            <a:pPr eaLnBrk="1" hangingPunct="1"/>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a:t>
            </a:r>
            <a:r>
              <a:rPr lang="da-DK" altLang="da-DK" sz="3200" noProof="0" dirty="0">
                <a:ea typeface="ＭＳ Ｐゴシック" pitchFamily="34" charset="-128"/>
              </a:rPr>
              <a:t>Fraktaler og Mandelbrotmængden</a:t>
            </a:r>
          </a:p>
        </p:txBody>
      </p:sp>
      <p:sp>
        <p:nvSpPr>
          <p:cNvPr id="18434" name="Rectangle 12"/>
          <p:cNvSpPr>
            <a:spLocks noGrp="1" noChangeArrowheads="1"/>
          </p:cNvSpPr>
          <p:nvPr>
            <p:ph type="body" sz="half" idx="2"/>
          </p:nvPr>
        </p:nvSpPr>
        <p:spPr>
          <a:xfrm>
            <a:off x="6012160" y="4221088"/>
            <a:ext cx="2952328" cy="1080120"/>
          </a:xfrm>
        </p:spPr>
        <p:txBody>
          <a:bodyPr/>
          <a:lstStyle/>
          <a:p>
            <a:pPr marL="0" indent="0" eaLnBrk="1" hangingPunct="1">
              <a:buNone/>
            </a:pPr>
            <a:r>
              <a:rPr lang="da-DK" altLang="da-DK" sz="1800" dirty="0">
                <a:ea typeface="ＭＳ Ｐゴシック" pitchFamily="34" charset="-128"/>
              </a:rPr>
              <a:t>     Benoit B. Mandelbrot</a:t>
            </a:r>
            <a:r>
              <a:rPr lang="da-DK" altLang="da-DK" sz="1400" b="0" dirty="0">
                <a:solidFill>
                  <a:srgbClr val="000066"/>
                </a:solidFill>
                <a:ea typeface="ＭＳ Ｐゴシック" pitchFamily="34" charset="-128"/>
              </a:rPr>
              <a:t>	</a:t>
            </a:r>
          </a:p>
          <a:p>
            <a:pPr lvl="1" eaLnBrk="1" hangingPunct="1"/>
            <a:r>
              <a:rPr lang="da-DK" altLang="da-DK" sz="1400" dirty="0">
                <a:ea typeface="ＭＳ Ｐゴシック" pitchFamily="34" charset="-128"/>
                <a:sym typeface="Zapf Dingbats" pitchFamily="-65" charset="2"/>
              </a:rPr>
              <a:t>1924-2010</a:t>
            </a:r>
            <a:r>
              <a:rPr lang="da-DK" altLang="da-DK" sz="1400" dirty="0">
                <a:ea typeface="ＭＳ Ｐゴシック" pitchFamily="34" charset="-128"/>
              </a:rPr>
              <a:t> </a:t>
            </a:r>
          </a:p>
          <a:p>
            <a:pPr lvl="1" eaLnBrk="1" hangingPunct="1"/>
            <a:r>
              <a:rPr lang="da-DK" altLang="da-DK" sz="1400" b="0" noProof="0" dirty="0">
                <a:ea typeface="ＭＳ Ｐゴシック" pitchFamily="34" charset="-128"/>
              </a:rPr>
              <a:t>Matematiker fra</a:t>
            </a:r>
            <a:br>
              <a:rPr lang="da-DK" altLang="da-DK" sz="1400" b="0" noProof="0" dirty="0">
                <a:ea typeface="ＭＳ Ｐゴシック" pitchFamily="34" charset="-128"/>
              </a:rPr>
            </a:br>
            <a:r>
              <a:rPr lang="da-DK" altLang="da-DK" sz="1400" b="0" noProof="0" dirty="0" err="1">
                <a:ea typeface="ＭＳ Ｐゴシック" pitchFamily="34" charset="-128"/>
              </a:rPr>
              <a:t>Yale</a:t>
            </a:r>
            <a:r>
              <a:rPr lang="da-DK" altLang="da-DK" sz="1400" b="0" noProof="0" dirty="0">
                <a:ea typeface="ＭＳ Ｐゴシック" pitchFamily="34" charset="-128"/>
              </a:rPr>
              <a:t> University i USA</a:t>
            </a:r>
          </a:p>
          <a:p>
            <a:pPr eaLnBrk="1" hangingPunct="1"/>
            <a:endParaRPr lang="da-DK" altLang="da-DK" sz="2000" b="0" noProof="0" dirty="0">
              <a:ea typeface="ＭＳ Ｐゴシック" pitchFamily="34" charset="-128"/>
            </a:endParaRPr>
          </a:p>
        </p:txBody>
      </p:sp>
      <p:pic>
        <p:nvPicPr>
          <p:cNvPr id="18435" name="Picture 7" descr="Benoit Mandelbr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210694"/>
            <a:ext cx="2088232" cy="289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Mandel_zoom_03_seehorse"/>
          <p:cNvPicPr>
            <a:picLocks noChangeAspect="1" noChangeArrowheads="1"/>
          </p:cNvPicPr>
          <p:nvPr/>
        </p:nvPicPr>
        <p:blipFill rotWithShape="1">
          <a:blip r:embed="rId4">
            <a:extLst>
              <a:ext uri="{28A0092B-C50C-407E-A947-70E740481C1C}">
                <a14:useLocalDpi xmlns:a14="http://schemas.microsoft.com/office/drawing/2010/main" val="0"/>
              </a:ext>
            </a:extLst>
          </a:blip>
          <a:srcRect l="8395" r="13977"/>
          <a:stretch/>
        </p:blipFill>
        <p:spPr bwMode="auto">
          <a:xfrm>
            <a:off x="323528" y="1196752"/>
            <a:ext cx="5832648" cy="51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09A55395-2BED-4A30-9795-02A173C60FCF}" type="slidenum">
              <a:rPr lang="da-DK" altLang="da-DK" smtClean="0"/>
              <a:pPr/>
              <a:t>34</a:t>
            </a:fld>
            <a:endParaRPr lang="da-DK" altLang="da-DK" dirty="0"/>
          </a:p>
        </p:txBody>
      </p:sp>
      <p:sp>
        <p:nvSpPr>
          <p:cNvPr id="7" name="Text Box 21"/>
          <p:cNvSpPr txBox="1">
            <a:spLocks noChangeArrowheads="1"/>
          </p:cNvSpPr>
          <p:nvPr/>
        </p:nvSpPr>
        <p:spPr bwMode="auto">
          <a:xfrm>
            <a:off x="6552428" y="5455534"/>
            <a:ext cx="1871792" cy="276999"/>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0000FF"/>
                </a:solidFill>
              </a:rPr>
              <a:t>Ikke eksamenspensum</a:t>
            </a:r>
            <a:endParaRPr lang="da-DK" altLang="da-DK" sz="1200" b="1" spc="-70" dirty="0">
              <a:solidFill>
                <a:srgbClr val="0000FF"/>
              </a:solidFill>
            </a:endParaRPr>
          </a:p>
        </p:txBody>
      </p:sp>
      <p:sp>
        <p:nvSpPr>
          <p:cNvPr id="8" name="Text Box 21"/>
          <p:cNvSpPr txBox="1">
            <a:spLocks noChangeArrowheads="1"/>
          </p:cNvSpPr>
          <p:nvPr/>
        </p:nvSpPr>
        <p:spPr bwMode="auto">
          <a:xfrm>
            <a:off x="6545228" y="5886859"/>
            <a:ext cx="1915204" cy="646331"/>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0000FF"/>
                </a:solidFill>
              </a:rPr>
              <a:t>Kort gimmick, der viser, hvad programmering også kan bruges til</a:t>
            </a:r>
            <a:endParaRPr lang="da-DK" altLang="da-DK" sz="1200" b="1" spc="-70" dirty="0">
              <a:solidFill>
                <a:srgbClr val="0000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Definition af Mandelbrotmængden</a:t>
            </a:r>
          </a:p>
        </p:txBody>
      </p:sp>
      <p:sp>
        <p:nvSpPr>
          <p:cNvPr id="182275" name="Rectangle 3"/>
          <p:cNvSpPr>
            <a:spLocks noGrp="1" noChangeArrowheads="1"/>
          </p:cNvSpPr>
          <p:nvPr>
            <p:ph type="body" idx="1"/>
          </p:nvPr>
        </p:nvSpPr>
        <p:spPr>
          <a:xfrm>
            <a:off x="467544" y="1124744"/>
            <a:ext cx="8508014" cy="1085933"/>
          </a:xfrm>
        </p:spPr>
        <p:txBody>
          <a:bodyPr/>
          <a:lstStyle/>
          <a:p>
            <a:pPr eaLnBrk="1" hangingPunct="1"/>
            <a:r>
              <a:rPr lang="da-DK" altLang="da-DK" sz="2000" noProof="0" dirty="0">
                <a:ea typeface="ＭＳ Ｐゴシック" pitchFamily="34" charset="-128"/>
              </a:rPr>
              <a:t>Mandelbrotmængden er en mængde af punkter</a:t>
            </a:r>
          </a:p>
          <a:p>
            <a:pPr lvl="1">
              <a:spcBef>
                <a:spcPts val="600"/>
              </a:spcBef>
            </a:pPr>
            <a:r>
              <a:rPr lang="da-DK" altLang="da-DK" sz="1800" dirty="0">
                <a:ea typeface="ＭＳ Ｐゴシック" pitchFamily="34" charset="-128"/>
                <a:cs typeface="+mn-cs"/>
              </a:rPr>
              <a:t>For et punkt </a:t>
            </a:r>
            <a:r>
              <a:rPr lang="da-DK" altLang="da-DK" sz="1800" b="1" dirty="0">
                <a:solidFill>
                  <a:srgbClr val="0000FF"/>
                </a:solidFill>
                <a:ea typeface="ＭＳ Ｐゴシック" pitchFamily="34" charset="-128"/>
                <a:cs typeface="+mn-cs"/>
              </a:rPr>
              <a:t>(</a:t>
            </a:r>
            <a:r>
              <a:rPr lang="da-DK" altLang="da-DK" sz="1800" b="1" dirty="0" err="1">
                <a:solidFill>
                  <a:srgbClr val="0000FF"/>
                </a:solidFill>
                <a:ea typeface="ＭＳ Ｐゴシック" pitchFamily="34" charset="-128"/>
                <a:cs typeface="+mn-cs"/>
              </a:rPr>
              <a:t>a,b</a:t>
            </a:r>
            <a:r>
              <a:rPr lang="da-DK" altLang="da-DK" sz="1800" b="1" dirty="0">
                <a:solidFill>
                  <a:srgbClr val="0000FF"/>
                </a:solidFill>
                <a:ea typeface="ＭＳ Ｐゴシック" pitchFamily="34" charset="-128"/>
                <a:cs typeface="+mn-cs"/>
              </a:rPr>
              <a:t>)</a:t>
            </a:r>
            <a:r>
              <a:rPr lang="da-DK" altLang="da-DK" sz="1800" dirty="0">
                <a:ea typeface="ＭＳ Ｐゴシック" pitchFamily="34" charset="-128"/>
                <a:cs typeface="+mn-cs"/>
              </a:rPr>
              <a:t> defineres en talfølge ved hjælp af nedenstående rekursive definition</a:t>
            </a:r>
          </a:p>
        </p:txBody>
      </p:sp>
      <p:sp>
        <p:nvSpPr>
          <p:cNvPr id="4" name="Text Box 13"/>
          <p:cNvSpPr txBox="1">
            <a:spLocks noChangeArrowheads="1"/>
          </p:cNvSpPr>
          <p:nvPr/>
        </p:nvSpPr>
        <p:spPr bwMode="auto">
          <a:xfrm>
            <a:off x="3419872" y="2708852"/>
            <a:ext cx="3180109" cy="1183365"/>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2400" b="1" i="1" dirty="0">
                <a:solidFill>
                  <a:srgbClr val="000066"/>
                </a:solidFill>
                <a:latin typeface="Times New Roman" pitchFamily="18" charset="0"/>
              </a:rPr>
              <a:t>x</a:t>
            </a:r>
            <a:r>
              <a:rPr lang="da-DK" altLang="da-DK" sz="2400" b="1" i="1" baseline="-25000" dirty="0">
                <a:solidFill>
                  <a:srgbClr val="000066"/>
                </a:solidFill>
                <a:latin typeface="Times New Roman" pitchFamily="18" charset="0"/>
              </a:rPr>
              <a:t>n</a:t>
            </a:r>
            <a:r>
              <a:rPr lang="da-DK" altLang="da-DK" sz="2400" b="1" baseline="-25000" dirty="0">
                <a:solidFill>
                  <a:srgbClr val="000066"/>
                </a:solidFill>
                <a:latin typeface="Times New Roman" pitchFamily="18" charset="0"/>
              </a:rPr>
              <a:t>+1</a:t>
            </a:r>
            <a:r>
              <a:rPr lang="da-DK" altLang="da-DK" sz="2400" b="1" dirty="0">
                <a:solidFill>
                  <a:srgbClr val="000066"/>
                </a:solidFill>
                <a:latin typeface="Times New Roman" pitchFamily="18" charset="0"/>
              </a:rPr>
              <a:t>  =  </a:t>
            </a:r>
            <a:r>
              <a:rPr lang="da-DK" altLang="da-DK" sz="2400" b="1" i="1" dirty="0">
                <a:solidFill>
                  <a:srgbClr val="000066"/>
                </a:solidFill>
                <a:latin typeface="Times New Roman" pitchFamily="18" charset="0"/>
              </a:rPr>
              <a:t>x</a:t>
            </a:r>
            <a:r>
              <a:rPr lang="da-DK" altLang="da-DK" sz="2400" b="1" i="1" baseline="-25000" dirty="0">
                <a:solidFill>
                  <a:srgbClr val="000066"/>
                </a:solidFill>
                <a:latin typeface="Times New Roman" pitchFamily="18" charset="0"/>
              </a:rPr>
              <a:t>n</a:t>
            </a:r>
            <a:r>
              <a:rPr lang="da-DK" altLang="da-DK" sz="2400" b="1" baseline="30000" dirty="0">
                <a:solidFill>
                  <a:srgbClr val="000066"/>
                </a:solidFill>
                <a:latin typeface="Times New Roman" pitchFamily="18" charset="0"/>
              </a:rPr>
              <a:t>2</a:t>
            </a:r>
            <a:r>
              <a:rPr lang="da-DK" altLang="da-DK" sz="2400" b="1" i="1" dirty="0">
                <a:solidFill>
                  <a:srgbClr val="000066"/>
                </a:solidFill>
                <a:latin typeface="Times New Roman" pitchFamily="18" charset="0"/>
              </a:rPr>
              <a:t> </a:t>
            </a:r>
            <a:r>
              <a:rPr lang="da-DK" altLang="da-DK" sz="2400" b="1" i="1" dirty="0">
                <a:solidFill>
                  <a:srgbClr val="000066"/>
                </a:solidFill>
                <a:latin typeface="Times New Roman" pitchFamily="18" charset="0"/>
                <a:sym typeface="Symbol" pitchFamily="18" charset="2"/>
              </a:rPr>
              <a:t></a:t>
            </a:r>
            <a:r>
              <a:rPr lang="da-DK" altLang="da-DK" sz="2400" b="1" i="1" dirty="0">
                <a:solidFill>
                  <a:srgbClr val="000066"/>
                </a:solidFill>
                <a:latin typeface="Times New Roman" pitchFamily="18" charset="0"/>
              </a:rPr>
              <a:t> y</a:t>
            </a:r>
            <a:r>
              <a:rPr lang="da-DK" altLang="da-DK" sz="2400" b="1" i="1" baseline="-25000" dirty="0">
                <a:solidFill>
                  <a:srgbClr val="000066"/>
                </a:solidFill>
                <a:latin typeface="Times New Roman" pitchFamily="18" charset="0"/>
              </a:rPr>
              <a:t>n</a:t>
            </a:r>
            <a:r>
              <a:rPr lang="da-DK" altLang="da-DK" sz="2400" b="1" baseline="30000" dirty="0">
                <a:solidFill>
                  <a:srgbClr val="000066"/>
                </a:solidFill>
                <a:latin typeface="Times New Roman" pitchFamily="18" charset="0"/>
              </a:rPr>
              <a:t>2</a:t>
            </a:r>
            <a:r>
              <a:rPr lang="da-DK" altLang="da-DK" sz="2400" b="1" dirty="0">
                <a:solidFill>
                  <a:srgbClr val="000066"/>
                </a:solidFill>
                <a:latin typeface="Times New Roman" pitchFamily="18" charset="0"/>
              </a:rPr>
              <a:t> </a:t>
            </a:r>
            <a:r>
              <a:rPr lang="da-DK" altLang="da-DK" sz="2400" b="1" dirty="0">
                <a:solidFill>
                  <a:srgbClr val="000066"/>
                </a:solidFill>
                <a:latin typeface="Times New Roman" pitchFamily="18" charset="0"/>
                <a:sym typeface="Symbol" pitchFamily="18" charset="2"/>
              </a:rPr>
              <a:t>+</a:t>
            </a:r>
            <a:r>
              <a:rPr lang="da-DK" altLang="da-DK" sz="2400" b="1" dirty="0">
                <a:solidFill>
                  <a:srgbClr val="000066"/>
                </a:solidFill>
                <a:latin typeface="Times New Roman" pitchFamily="18" charset="0"/>
              </a:rPr>
              <a:t> </a:t>
            </a:r>
            <a:r>
              <a:rPr lang="da-DK" altLang="da-DK" sz="2400" b="1" i="1" dirty="0">
                <a:solidFill>
                  <a:srgbClr val="0000FF"/>
                </a:solidFill>
                <a:latin typeface="Times New Roman" pitchFamily="18" charset="0"/>
              </a:rPr>
              <a:t>a</a:t>
            </a:r>
            <a:endParaRPr lang="da-DK" altLang="da-DK" sz="2400" b="1" dirty="0">
              <a:solidFill>
                <a:srgbClr val="0000FF"/>
              </a:solidFill>
              <a:latin typeface="Times New Roman" pitchFamily="18" charset="0"/>
            </a:endParaRPr>
          </a:p>
          <a:p>
            <a:pPr eaLnBrk="1" hangingPunct="1">
              <a:spcBef>
                <a:spcPts val="1200"/>
              </a:spcBef>
            </a:pPr>
            <a:r>
              <a:rPr lang="da-DK" altLang="da-DK" sz="2400" b="1" i="1" dirty="0">
                <a:solidFill>
                  <a:srgbClr val="000066"/>
                </a:solidFill>
                <a:latin typeface="Times New Roman" pitchFamily="18" charset="0"/>
              </a:rPr>
              <a:t>y</a:t>
            </a:r>
            <a:r>
              <a:rPr lang="da-DK" altLang="da-DK" sz="2400" b="1" i="1" baseline="-25000" dirty="0">
                <a:solidFill>
                  <a:srgbClr val="000066"/>
                </a:solidFill>
                <a:latin typeface="Times New Roman" pitchFamily="18" charset="0"/>
              </a:rPr>
              <a:t>n</a:t>
            </a:r>
            <a:r>
              <a:rPr lang="da-DK" altLang="da-DK" sz="2400" b="1" baseline="-25000" dirty="0">
                <a:solidFill>
                  <a:srgbClr val="000066"/>
                </a:solidFill>
                <a:latin typeface="Times New Roman" pitchFamily="18" charset="0"/>
              </a:rPr>
              <a:t>+1</a:t>
            </a:r>
            <a:r>
              <a:rPr lang="da-DK" altLang="da-DK" sz="2400" b="1" dirty="0">
                <a:solidFill>
                  <a:srgbClr val="000066"/>
                </a:solidFill>
                <a:latin typeface="Times New Roman" pitchFamily="18" charset="0"/>
              </a:rPr>
              <a:t>  =  2 </a:t>
            </a:r>
            <a:r>
              <a:rPr lang="da-DK" altLang="da-DK" sz="2400" b="1" dirty="0">
                <a:solidFill>
                  <a:srgbClr val="000066"/>
                </a:solidFill>
                <a:latin typeface="Times New Roman" pitchFamily="18" charset="0"/>
                <a:sym typeface="Symbol" pitchFamily="18" charset="2"/>
              </a:rPr>
              <a:t> </a:t>
            </a:r>
            <a:r>
              <a:rPr lang="da-DK" altLang="da-DK" sz="2400" b="1" i="1" dirty="0" err="1">
                <a:solidFill>
                  <a:srgbClr val="000066"/>
                </a:solidFill>
                <a:latin typeface="Times New Roman" pitchFamily="18" charset="0"/>
              </a:rPr>
              <a:t>x</a:t>
            </a:r>
            <a:r>
              <a:rPr lang="da-DK" altLang="da-DK" sz="2400" b="1" i="1" baseline="-25000" dirty="0" err="1">
                <a:solidFill>
                  <a:srgbClr val="000066"/>
                </a:solidFill>
                <a:latin typeface="Times New Roman" pitchFamily="18" charset="0"/>
              </a:rPr>
              <a:t>n</a:t>
            </a:r>
            <a:r>
              <a:rPr lang="da-DK" altLang="da-DK" sz="2400" b="1" i="1" dirty="0">
                <a:solidFill>
                  <a:srgbClr val="000066"/>
                </a:solidFill>
                <a:latin typeface="Times New Roman" pitchFamily="18" charset="0"/>
              </a:rPr>
              <a:t> </a:t>
            </a:r>
            <a:r>
              <a:rPr lang="da-DK" altLang="da-DK" sz="2400" b="1" dirty="0">
                <a:solidFill>
                  <a:srgbClr val="000066"/>
                </a:solidFill>
                <a:sym typeface="Symbol" pitchFamily="18" charset="2"/>
              </a:rPr>
              <a:t></a:t>
            </a:r>
            <a:r>
              <a:rPr lang="da-DK" altLang="da-DK" sz="2400" b="1" i="1" dirty="0">
                <a:solidFill>
                  <a:srgbClr val="000066"/>
                </a:solidFill>
                <a:latin typeface="Times New Roman" pitchFamily="18" charset="0"/>
              </a:rPr>
              <a:t> </a:t>
            </a:r>
            <a:r>
              <a:rPr lang="da-DK" altLang="da-DK" sz="2400" b="1" i="1" dirty="0" err="1">
                <a:solidFill>
                  <a:srgbClr val="000066"/>
                </a:solidFill>
                <a:latin typeface="Times New Roman" pitchFamily="18" charset="0"/>
              </a:rPr>
              <a:t>y</a:t>
            </a:r>
            <a:r>
              <a:rPr lang="da-DK" altLang="da-DK" sz="2400" b="1" i="1" baseline="-25000" dirty="0" err="1">
                <a:solidFill>
                  <a:srgbClr val="000066"/>
                </a:solidFill>
                <a:latin typeface="Times New Roman" pitchFamily="18" charset="0"/>
              </a:rPr>
              <a:t>n</a:t>
            </a:r>
            <a:r>
              <a:rPr lang="da-DK" altLang="da-DK" sz="2400" b="1" dirty="0">
                <a:solidFill>
                  <a:srgbClr val="000066"/>
                </a:solidFill>
                <a:latin typeface="Times New Roman" pitchFamily="18" charset="0"/>
              </a:rPr>
              <a:t> </a:t>
            </a:r>
            <a:r>
              <a:rPr lang="da-DK" altLang="da-DK" sz="2400" b="1" dirty="0">
                <a:solidFill>
                  <a:srgbClr val="000066"/>
                </a:solidFill>
                <a:latin typeface="Times New Roman" pitchFamily="18" charset="0"/>
                <a:sym typeface="Symbol" pitchFamily="18" charset="2"/>
              </a:rPr>
              <a:t>+</a:t>
            </a:r>
            <a:r>
              <a:rPr lang="da-DK" altLang="da-DK" sz="2400" b="1" dirty="0">
                <a:solidFill>
                  <a:srgbClr val="000066"/>
                </a:solidFill>
                <a:latin typeface="Times New Roman" pitchFamily="18" charset="0"/>
              </a:rPr>
              <a:t> </a:t>
            </a:r>
            <a:r>
              <a:rPr lang="da-DK" altLang="da-DK" sz="2400" b="1" i="1" dirty="0">
                <a:solidFill>
                  <a:srgbClr val="0000FF"/>
                </a:solidFill>
                <a:latin typeface="Times New Roman" pitchFamily="18" charset="0"/>
              </a:rPr>
              <a:t>b</a:t>
            </a:r>
            <a:endParaRPr lang="da-DK" altLang="da-DK" sz="2400" b="1" dirty="0">
              <a:solidFill>
                <a:srgbClr val="0000FF"/>
              </a:solidFill>
              <a:latin typeface="Times New Roman" pitchFamily="18" charset="0"/>
            </a:endParaRPr>
          </a:p>
        </p:txBody>
      </p:sp>
      <p:sp>
        <p:nvSpPr>
          <p:cNvPr id="5" name="Text Box 13"/>
          <p:cNvSpPr txBox="1">
            <a:spLocks noChangeArrowheads="1"/>
          </p:cNvSpPr>
          <p:nvPr/>
        </p:nvSpPr>
        <p:spPr bwMode="auto">
          <a:xfrm>
            <a:off x="1260293" y="2708920"/>
            <a:ext cx="1336098" cy="1183365"/>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2400" b="1" i="1" dirty="0">
                <a:solidFill>
                  <a:srgbClr val="000066"/>
                </a:solidFill>
                <a:latin typeface="Times New Roman" pitchFamily="18" charset="0"/>
              </a:rPr>
              <a:t>x</a:t>
            </a:r>
            <a:r>
              <a:rPr lang="da-DK" altLang="da-DK" sz="2400" b="1" baseline="-25000" dirty="0">
                <a:solidFill>
                  <a:srgbClr val="000066"/>
                </a:solidFill>
                <a:latin typeface="Times New Roman" pitchFamily="18" charset="0"/>
              </a:rPr>
              <a:t>0</a:t>
            </a:r>
            <a:r>
              <a:rPr lang="da-DK" altLang="da-DK" sz="2400" b="1" dirty="0">
                <a:solidFill>
                  <a:srgbClr val="000066"/>
                </a:solidFill>
                <a:latin typeface="Times New Roman" pitchFamily="18" charset="0"/>
              </a:rPr>
              <a:t>  =  0</a:t>
            </a:r>
          </a:p>
          <a:p>
            <a:pPr eaLnBrk="1" hangingPunct="1">
              <a:spcBef>
                <a:spcPts val="1200"/>
              </a:spcBef>
            </a:pPr>
            <a:r>
              <a:rPr lang="da-DK" altLang="da-DK" sz="2400" b="1" i="1" dirty="0">
                <a:solidFill>
                  <a:srgbClr val="000066"/>
                </a:solidFill>
                <a:latin typeface="Times New Roman" pitchFamily="18" charset="0"/>
              </a:rPr>
              <a:t>y</a:t>
            </a:r>
            <a:r>
              <a:rPr lang="da-DK" altLang="da-DK" sz="2400" b="1" baseline="-25000" dirty="0">
                <a:solidFill>
                  <a:srgbClr val="000066"/>
                </a:solidFill>
                <a:latin typeface="Times New Roman" pitchFamily="18" charset="0"/>
              </a:rPr>
              <a:t>0</a:t>
            </a:r>
            <a:r>
              <a:rPr lang="da-DK" altLang="da-DK" sz="2400" b="1" dirty="0">
                <a:solidFill>
                  <a:srgbClr val="000066"/>
                </a:solidFill>
                <a:latin typeface="Times New Roman" pitchFamily="18" charset="0"/>
              </a:rPr>
              <a:t>  =  0</a:t>
            </a:r>
          </a:p>
        </p:txBody>
      </p:sp>
      <p:sp>
        <p:nvSpPr>
          <p:cNvPr id="6" name="Rectangle 3"/>
          <p:cNvSpPr txBox="1">
            <a:spLocks noChangeArrowheads="1"/>
          </p:cNvSpPr>
          <p:nvPr/>
        </p:nvSpPr>
        <p:spPr bwMode="auto">
          <a:xfrm>
            <a:off x="3420533" y="2276872"/>
            <a:ext cx="1079459" cy="438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800" kern="0" dirty="0">
                <a:ea typeface="ＭＳ Ｐゴシック" pitchFamily="34" charset="-128"/>
              </a:rPr>
              <a:t>n ≥ 0</a:t>
            </a:r>
          </a:p>
        </p:txBody>
      </p:sp>
      <p:sp>
        <p:nvSpPr>
          <p:cNvPr id="7" name="Rectangle 3"/>
          <p:cNvSpPr txBox="1">
            <a:spLocks noChangeArrowheads="1"/>
          </p:cNvSpPr>
          <p:nvPr/>
        </p:nvSpPr>
        <p:spPr bwMode="auto">
          <a:xfrm>
            <a:off x="1260293" y="2276872"/>
            <a:ext cx="1008113" cy="43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800" kern="0" dirty="0">
                <a:ea typeface="ＭＳ Ｐゴシック" pitchFamily="34" charset="-128"/>
              </a:rPr>
              <a:t>n = 0</a:t>
            </a:r>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35</a:t>
            </a:fld>
            <a:endParaRPr lang="da-DK" altLang="da-DK" dirty="0"/>
          </a:p>
        </p:txBody>
      </p:sp>
      <p:sp>
        <p:nvSpPr>
          <p:cNvPr id="9" name="Rectangle 3"/>
          <p:cNvSpPr txBox="1">
            <a:spLocks noChangeArrowheads="1"/>
          </p:cNvSpPr>
          <p:nvPr/>
        </p:nvSpPr>
        <p:spPr bwMode="auto">
          <a:xfrm>
            <a:off x="467544" y="4269770"/>
            <a:ext cx="84969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lvl="1">
              <a:spcBef>
                <a:spcPts val="600"/>
              </a:spcBef>
            </a:pPr>
            <a:r>
              <a:rPr lang="da-DK" altLang="da-DK" sz="1800" kern="0" dirty="0">
                <a:ea typeface="ＭＳ Ｐゴシック" pitchFamily="34" charset="-128"/>
              </a:rPr>
              <a:t>Punktet</a:t>
            </a:r>
            <a:r>
              <a:rPr lang="da-DK" altLang="da-DK" sz="1800" kern="0" dirty="0">
                <a:ea typeface="ＭＳ Ｐゴシック" pitchFamily="34" charset="-128"/>
                <a:cs typeface="+mn-cs"/>
              </a:rPr>
              <a:t> </a:t>
            </a:r>
            <a:r>
              <a:rPr lang="da-DK" altLang="da-DK" sz="1800" b="1" kern="0" dirty="0">
                <a:solidFill>
                  <a:srgbClr val="0000FF"/>
                </a:solidFill>
                <a:ea typeface="ＭＳ Ｐゴシック" pitchFamily="34" charset="-128"/>
                <a:cs typeface="+mn-cs"/>
              </a:rPr>
              <a:t>(</a:t>
            </a:r>
            <a:r>
              <a:rPr lang="da-DK" altLang="da-DK" sz="1800" b="1" kern="0" dirty="0" err="1">
                <a:solidFill>
                  <a:srgbClr val="0000FF"/>
                </a:solidFill>
                <a:ea typeface="ＭＳ Ｐゴシック" pitchFamily="34" charset="-128"/>
                <a:cs typeface="+mn-cs"/>
              </a:rPr>
              <a:t>a,b</a:t>
            </a:r>
            <a:r>
              <a:rPr lang="da-DK" altLang="da-DK" sz="1800" b="1" kern="0" dirty="0">
                <a:solidFill>
                  <a:srgbClr val="0000FF"/>
                </a:solidFill>
                <a:ea typeface="ＭＳ Ｐゴシック" pitchFamily="34" charset="-128"/>
                <a:cs typeface="+mn-cs"/>
              </a:rPr>
              <a:t>)</a:t>
            </a:r>
            <a:r>
              <a:rPr lang="da-DK" altLang="da-DK" sz="1800" kern="0" dirty="0">
                <a:ea typeface="ＭＳ Ｐゴシック" pitchFamily="34" charset="-128"/>
                <a:cs typeface="+mn-cs"/>
              </a:rPr>
              <a:t> </a:t>
            </a:r>
            <a:r>
              <a:rPr lang="da-DK" altLang="da-DK" sz="1800" b="1" kern="0" dirty="0">
                <a:solidFill>
                  <a:srgbClr val="008000"/>
                </a:solidFill>
                <a:ea typeface="ＭＳ Ｐゴシック" pitchFamily="34" charset="-128"/>
                <a:cs typeface="+mn-cs"/>
              </a:rPr>
              <a:t>tilhører</a:t>
            </a:r>
            <a:r>
              <a:rPr lang="da-DK" altLang="da-DK" sz="1800" kern="0" dirty="0">
                <a:ea typeface="ＭＳ Ｐゴシック" pitchFamily="34" charset="-128"/>
                <a:cs typeface="+mn-cs"/>
              </a:rPr>
              <a:t> mandelbrotmængden, hvis og kun hvis punkternes afstand fra (0,0) </a:t>
            </a:r>
            <a:r>
              <a:rPr lang="da-DK" altLang="da-DK" sz="1800" b="1" kern="0" dirty="0">
                <a:solidFill>
                  <a:srgbClr val="008000"/>
                </a:solidFill>
                <a:ea typeface="ＭＳ Ｐゴシック" pitchFamily="34" charset="-128"/>
                <a:cs typeface="+mn-cs"/>
              </a:rPr>
              <a:t>ikke</a:t>
            </a:r>
            <a:r>
              <a:rPr lang="da-DK" altLang="da-DK" sz="1800" kern="0" dirty="0">
                <a:ea typeface="ＭＳ Ｐゴシック" pitchFamily="34" charset="-128"/>
                <a:cs typeface="+mn-cs"/>
              </a:rPr>
              <a:t> går mod uendelig, når n vokser</a:t>
            </a:r>
          </a:p>
        </p:txBody>
      </p:sp>
    </p:spTree>
    <p:extLst>
      <p:ext uri="{BB962C8B-B14F-4D97-AF65-F5344CB8AC3E}">
        <p14:creationId xmlns:p14="http://schemas.microsoft.com/office/powerpoint/2010/main" val="28242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11188" y="1415592"/>
            <a:ext cx="4134172" cy="4171950"/>
            <a:chOff x="611188" y="1415592"/>
            <a:chExt cx="4134172" cy="4171950"/>
          </a:xfrm>
        </p:grpSpPr>
        <p:sp>
          <p:nvSpPr>
            <p:cNvPr id="41" name="Line 5"/>
            <p:cNvSpPr>
              <a:spLocks noChangeShapeType="1"/>
            </p:cNvSpPr>
            <p:nvPr/>
          </p:nvSpPr>
          <p:spPr bwMode="auto">
            <a:xfrm flipV="1">
              <a:off x="611188" y="3569830"/>
              <a:ext cx="4032250" cy="1587"/>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2" name="Line 8"/>
            <p:cNvSpPr>
              <a:spLocks noChangeShapeType="1"/>
            </p:cNvSpPr>
            <p:nvPr/>
          </p:nvSpPr>
          <p:spPr bwMode="auto">
            <a:xfrm flipV="1">
              <a:off x="2627313" y="1555292"/>
              <a:ext cx="0" cy="403225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3" name="Text Box 20"/>
            <p:cNvSpPr txBox="1">
              <a:spLocks noChangeArrowheads="1"/>
            </p:cNvSpPr>
            <p:nvPr/>
          </p:nvSpPr>
          <p:spPr bwMode="auto">
            <a:xfrm>
              <a:off x="3355613" y="3580863"/>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4" name="Oval 9"/>
            <p:cNvSpPr>
              <a:spLocks noChangeAspect="1" noChangeArrowheads="1"/>
            </p:cNvSpPr>
            <p:nvPr/>
          </p:nvSpPr>
          <p:spPr bwMode="auto">
            <a:xfrm>
              <a:off x="911225" y="1842630"/>
              <a:ext cx="3444875" cy="3455987"/>
            </a:xfrm>
            <a:prstGeom prst="ellipse">
              <a:avLst/>
            </a:prstGeom>
            <a:noFill/>
            <a:ln w="127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5" name="Text Box 21"/>
            <p:cNvSpPr txBox="1">
              <a:spLocks noChangeArrowheads="1"/>
            </p:cNvSpPr>
            <p:nvPr/>
          </p:nvSpPr>
          <p:spPr bwMode="auto">
            <a:xfrm>
              <a:off x="4222319" y="3608022"/>
              <a:ext cx="255812" cy="184666"/>
            </a:xfrm>
            <a:prstGeom prst="rect">
              <a:avLst/>
            </a:prstGeom>
            <a:solidFill>
              <a:schemeClr val="bg1"/>
            </a:solidFill>
            <a:ln>
              <a:noFill/>
            </a:ln>
          </p:spPr>
          <p:txBody>
            <a:bodyPr wrap="none" lIns="90000" tIns="0" rIns="79200" bIns="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sp>
          <p:nvSpPr>
            <p:cNvPr id="46" name="Text Box 20"/>
            <p:cNvSpPr txBox="1">
              <a:spLocks noChangeArrowheads="1"/>
            </p:cNvSpPr>
            <p:nvPr/>
          </p:nvSpPr>
          <p:spPr bwMode="auto">
            <a:xfrm>
              <a:off x="4478660" y="329112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x</a:t>
              </a:r>
            </a:p>
          </p:txBody>
        </p:sp>
        <p:sp>
          <p:nvSpPr>
            <p:cNvPr id="47" name="Text Box 20"/>
            <p:cNvSpPr txBox="1">
              <a:spLocks noChangeArrowheads="1"/>
            </p:cNvSpPr>
            <p:nvPr/>
          </p:nvSpPr>
          <p:spPr bwMode="auto">
            <a:xfrm>
              <a:off x="2361084" y="1415592"/>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y</a:t>
              </a:r>
            </a:p>
          </p:txBody>
        </p:sp>
        <p:sp>
          <p:nvSpPr>
            <p:cNvPr id="48" name="Text Box 20"/>
            <p:cNvSpPr txBox="1">
              <a:spLocks noChangeArrowheads="1"/>
            </p:cNvSpPr>
            <p:nvPr/>
          </p:nvSpPr>
          <p:spPr bwMode="auto">
            <a:xfrm>
              <a:off x="2640108" y="261738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9" name="Text Box 21"/>
            <p:cNvSpPr txBox="1">
              <a:spLocks noChangeArrowheads="1"/>
            </p:cNvSpPr>
            <p:nvPr/>
          </p:nvSpPr>
          <p:spPr bwMode="auto">
            <a:xfrm>
              <a:off x="2716476" y="1719787"/>
              <a:ext cx="84960" cy="279180"/>
            </a:xfrm>
            <a:prstGeom prst="rect">
              <a:avLst/>
            </a:prstGeom>
            <a:solidFill>
              <a:schemeClr val="bg1"/>
            </a:solidFill>
            <a:ln>
              <a:noFill/>
            </a:ln>
          </p:spPr>
          <p:txBody>
            <a:bodyPr wrap="none" lIns="0" tIns="46800" rIns="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cxnSp>
          <p:nvCxnSpPr>
            <p:cNvPr id="50" name="Straight Connector 49"/>
            <p:cNvCxnSpPr/>
            <p:nvPr/>
          </p:nvCxnSpPr>
          <p:spPr bwMode="auto">
            <a:xfrm>
              <a:off x="2564359" y="2751245"/>
              <a:ext cx="120788" cy="0"/>
            </a:xfrm>
            <a:prstGeom prst="line">
              <a:avLst/>
            </a:prstGeom>
            <a:noFill/>
            <a:ln w="9525" cap="flat" cmpd="sng" algn="ctr">
              <a:solidFill>
                <a:srgbClr val="000066"/>
              </a:solidFill>
              <a:prstDash val="solid"/>
              <a:round/>
              <a:headEnd type="none" w="med" len="med"/>
              <a:tailEnd type="none" w="med" len="med"/>
            </a:ln>
            <a:effectLst/>
          </p:spPr>
        </p:cxnSp>
        <p:cxnSp>
          <p:nvCxnSpPr>
            <p:cNvPr id="51" name="Straight Connector 50"/>
            <p:cNvCxnSpPr/>
            <p:nvPr/>
          </p:nvCxnSpPr>
          <p:spPr bwMode="auto">
            <a:xfrm flipH="1">
              <a:off x="3487295" y="3502617"/>
              <a:ext cx="7573" cy="124233"/>
            </a:xfrm>
            <a:prstGeom prst="line">
              <a:avLst/>
            </a:prstGeom>
            <a:noFill/>
            <a:ln w="9525" cap="flat" cmpd="sng" algn="ctr">
              <a:solidFill>
                <a:srgbClr val="000066"/>
              </a:solidFill>
              <a:prstDash val="solid"/>
              <a:round/>
              <a:headEnd type="none" w="med" len="med"/>
              <a:tailEnd type="none" w="med" len="med"/>
            </a:ln>
            <a:effectLst/>
          </p:spPr>
        </p:cxnSp>
      </p:grpSp>
      <p:sp>
        <p:nvSpPr>
          <p:cNvPr id="21505" name="Rectangle 4"/>
          <p:cNvSpPr>
            <a:spLocks noGrp="1" noChangeArrowheads="1"/>
          </p:cNvSpPr>
          <p:nvPr>
            <p:ph type="title"/>
          </p:nvPr>
        </p:nvSpPr>
        <p:spPr/>
        <p:txBody>
          <a:bodyPr/>
          <a:lstStyle/>
          <a:p>
            <a:pPr eaLnBrk="1" hangingPunct="1"/>
            <a:r>
              <a:rPr lang="da-DK" altLang="da-DK" sz="3200" noProof="0" dirty="0">
                <a:ea typeface="ＭＳ Ｐゴシック" pitchFamily="34" charset="-128"/>
              </a:rPr>
              <a:t>Følgen for (</a:t>
            </a:r>
            <a:r>
              <a:rPr lang="da-DK" altLang="da-DK" sz="3200" noProof="0" dirty="0" err="1">
                <a:ea typeface="ＭＳ Ｐゴシック" pitchFamily="34" charset="-128"/>
              </a:rPr>
              <a:t>a,b</a:t>
            </a:r>
            <a:r>
              <a:rPr lang="da-DK" altLang="da-DK" sz="3200" noProof="0" dirty="0">
                <a:ea typeface="ＭＳ Ｐゴシック" pitchFamily="34" charset="-128"/>
              </a:rPr>
              <a:t>) = (0, 1)</a:t>
            </a:r>
            <a:endParaRPr lang="da-DK" altLang="da-DK" sz="3200" noProof="0" dirty="0">
              <a:latin typeface="Times New Roman" pitchFamily="18" charset="0"/>
              <a:ea typeface="ＭＳ Ｐゴシック" pitchFamily="34" charset="-128"/>
            </a:endParaRPr>
          </a:p>
        </p:txBody>
      </p:sp>
      <p:sp>
        <p:nvSpPr>
          <p:cNvPr id="21522" name="Text Box 13"/>
          <p:cNvSpPr txBox="1">
            <a:spLocks noChangeArrowheads="1"/>
          </p:cNvSpPr>
          <p:nvPr/>
        </p:nvSpPr>
        <p:spPr bwMode="auto">
          <a:xfrm>
            <a:off x="5849280" y="1410284"/>
            <a:ext cx="2611152"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a:t>
            </a:r>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i="1" dirty="0">
                <a:solidFill>
                  <a:srgbClr val="000066"/>
                </a:solidFill>
                <a:latin typeface="Times New Roman" pitchFamily="18" charset="0"/>
              </a:rPr>
              <a:t> </a:t>
            </a:r>
            <a:r>
              <a:rPr lang="da-DK" altLang="da-DK" b="1" i="1" dirty="0">
                <a:solidFill>
                  <a:srgbClr val="000066"/>
                </a:solidFill>
                <a:latin typeface="Times New Roman" pitchFamily="18" charset="0"/>
                <a:sym typeface="Symbol" pitchFamily="18" charset="2"/>
              </a:rPr>
              <a:t></a:t>
            </a:r>
            <a:r>
              <a:rPr lang="da-DK" altLang="da-DK" b="1" i="1" dirty="0">
                <a:solidFill>
                  <a:srgbClr val="000066"/>
                </a:solidFill>
                <a:latin typeface="Times New Roman" pitchFamily="18" charset="0"/>
              </a:rPr>
              <a:t> y</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0</a:t>
            </a:r>
            <a:endParaRPr lang="da-DK" altLang="da-DK" b="1" dirty="0">
              <a:solidFill>
                <a:srgbClr val="0000FF"/>
              </a:solidFill>
              <a:latin typeface="Times New Roman" pitchFamily="18" charset="0"/>
            </a:endParaRPr>
          </a:p>
          <a:p>
            <a:pPr eaLnBrk="1" hangingPunct="1">
              <a:spcBef>
                <a:spcPts val="1200"/>
              </a:spcBef>
            </a:pPr>
            <a:r>
              <a:rPr lang="da-DK" altLang="da-DK" b="1" i="1" dirty="0">
                <a:solidFill>
                  <a:srgbClr val="000066"/>
                </a:solidFill>
                <a:latin typeface="Times New Roman" pitchFamily="18" charset="0"/>
              </a:rPr>
              <a:t>y</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2 </a:t>
            </a:r>
            <a:r>
              <a:rPr lang="da-DK" altLang="da-DK" b="1" dirty="0">
                <a:solidFill>
                  <a:srgbClr val="000066"/>
                </a:solidFill>
                <a:latin typeface="Times New Roman" pitchFamily="18" charset="0"/>
                <a:sym typeface="Symbol" pitchFamily="18" charset="2"/>
              </a:rPr>
              <a:t> </a:t>
            </a:r>
            <a:r>
              <a:rPr lang="da-DK" altLang="da-DK" b="1" i="1" dirty="0" err="1">
                <a:solidFill>
                  <a:srgbClr val="000066"/>
                </a:solidFill>
                <a:latin typeface="Times New Roman" pitchFamily="18" charset="0"/>
              </a:rPr>
              <a:t>x</a:t>
            </a:r>
            <a:r>
              <a:rPr lang="da-DK" altLang="da-DK" b="1" i="1" baseline="-25000" dirty="0" err="1">
                <a:solidFill>
                  <a:srgbClr val="000066"/>
                </a:solidFill>
                <a:latin typeface="Times New Roman" pitchFamily="18" charset="0"/>
              </a:rPr>
              <a:t>n</a:t>
            </a:r>
            <a:r>
              <a:rPr lang="da-DK" altLang="da-DK" b="1" i="1" dirty="0">
                <a:solidFill>
                  <a:srgbClr val="000066"/>
                </a:solidFill>
                <a:latin typeface="Times New Roman" pitchFamily="18" charset="0"/>
              </a:rPr>
              <a:t> </a:t>
            </a:r>
            <a:r>
              <a:rPr lang="da-DK" altLang="da-DK" b="1" dirty="0">
                <a:solidFill>
                  <a:srgbClr val="000066"/>
                </a:solidFill>
                <a:sym typeface="Symbol" pitchFamily="18" charset="2"/>
              </a:rPr>
              <a:t></a:t>
            </a:r>
            <a:r>
              <a:rPr lang="da-DK" altLang="da-DK" b="1" i="1" dirty="0">
                <a:solidFill>
                  <a:srgbClr val="000066"/>
                </a:solidFill>
                <a:latin typeface="Times New Roman" pitchFamily="18" charset="0"/>
              </a:rPr>
              <a:t> </a:t>
            </a:r>
            <a:r>
              <a:rPr lang="da-DK" altLang="da-DK" b="1" i="1" dirty="0" err="1">
                <a:solidFill>
                  <a:srgbClr val="000066"/>
                </a:solidFill>
                <a:latin typeface="Times New Roman" pitchFamily="18" charset="0"/>
              </a:rPr>
              <a:t>y</a:t>
            </a:r>
            <a:r>
              <a:rPr lang="da-DK" altLang="da-DK" b="1" i="1" baseline="-25000" dirty="0" err="1">
                <a:solidFill>
                  <a:srgbClr val="000066"/>
                </a:solidFill>
                <a:latin typeface="Times New Roman" pitchFamily="18" charset="0"/>
              </a:rPr>
              <a:t>n</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1</a:t>
            </a:r>
            <a:endParaRPr lang="da-DK" altLang="da-DK" b="1" dirty="0">
              <a:solidFill>
                <a:srgbClr val="0000FF"/>
              </a:solidFill>
              <a:latin typeface="Times New Roman" pitchFamily="18" charset="0"/>
            </a:endParaRPr>
          </a:p>
        </p:txBody>
      </p:sp>
      <p:sp>
        <p:nvSpPr>
          <p:cNvPr id="424976" name="Text Box 16"/>
          <p:cNvSpPr txBox="1">
            <a:spLocks noChangeArrowheads="1"/>
          </p:cNvSpPr>
          <p:nvPr/>
        </p:nvSpPr>
        <p:spPr bwMode="auto">
          <a:xfrm>
            <a:off x="5851256" y="2744753"/>
            <a:ext cx="2609175" cy="3193485"/>
          </a:xfrm>
          <a:prstGeom prst="rect">
            <a:avLst/>
          </a:prstGeom>
          <a:solidFill>
            <a:srgbClr val="FFFFCC"/>
          </a:solidFill>
          <a:ln w="28575">
            <a:solidFill>
              <a:srgbClr val="0000FF"/>
            </a:solidFill>
          </a:ln>
        </p:spPr>
        <p:txBody>
          <a:bodyPr wrap="square" lIns="216000" tIns="144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0</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0</a:t>
            </a:r>
            <a:r>
              <a:rPr lang="da-DK" altLang="da-DK" b="1" dirty="0">
                <a:latin typeface="Times New Roman" pitchFamily="18" charset="0"/>
              </a:rPr>
              <a:t>)  =  (0, 0)</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1</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1</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2</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2</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3</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3</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4</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4</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5</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5</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6</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6</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p>
        </p:txBody>
      </p:sp>
      <p:sp>
        <p:nvSpPr>
          <p:cNvPr id="21518" name="Line 17"/>
          <p:cNvSpPr>
            <a:spLocks noChangeShapeType="1"/>
          </p:cNvSpPr>
          <p:nvPr/>
        </p:nvSpPr>
        <p:spPr bwMode="auto">
          <a:xfrm>
            <a:off x="3492327" y="3498392"/>
            <a:ext cx="0" cy="144463"/>
          </a:xfrm>
          <a:prstGeom prst="line">
            <a:avLst/>
          </a:prstGeom>
          <a:noFill/>
          <a:ln w="9525">
            <a:no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28" name="Oval 23"/>
          <p:cNvSpPr>
            <a:spLocks noChangeArrowheads="1"/>
          </p:cNvSpPr>
          <p:nvPr/>
        </p:nvSpPr>
        <p:spPr bwMode="auto">
          <a:xfrm>
            <a:off x="1752599" y="2679908"/>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23"/>
          <p:cNvSpPr>
            <a:spLocks noChangeArrowheads="1"/>
          </p:cNvSpPr>
          <p:nvPr/>
        </p:nvSpPr>
        <p:spPr bwMode="auto">
          <a:xfrm>
            <a:off x="2555329" y="4362612"/>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23"/>
          <p:cNvSpPr>
            <a:spLocks noChangeArrowheads="1"/>
          </p:cNvSpPr>
          <p:nvPr/>
        </p:nvSpPr>
        <p:spPr bwMode="auto">
          <a:xfrm>
            <a:off x="1763241" y="2672521"/>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3" name="Oval 23"/>
          <p:cNvSpPr>
            <a:spLocks noChangeArrowheads="1"/>
          </p:cNvSpPr>
          <p:nvPr/>
        </p:nvSpPr>
        <p:spPr bwMode="auto">
          <a:xfrm>
            <a:off x="2555329" y="4364863"/>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3" name="Oval 23"/>
          <p:cNvSpPr>
            <a:spLocks noChangeArrowheads="1"/>
          </p:cNvSpPr>
          <p:nvPr/>
        </p:nvSpPr>
        <p:spPr bwMode="auto">
          <a:xfrm>
            <a:off x="1763241" y="2672520"/>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4" name="Oval 23"/>
          <p:cNvSpPr>
            <a:spLocks noChangeArrowheads="1"/>
          </p:cNvSpPr>
          <p:nvPr/>
        </p:nvSpPr>
        <p:spPr bwMode="auto">
          <a:xfrm>
            <a:off x="2549862" y="3497598"/>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5" name="Oval 23"/>
          <p:cNvSpPr>
            <a:spLocks noChangeArrowheads="1"/>
          </p:cNvSpPr>
          <p:nvPr/>
        </p:nvSpPr>
        <p:spPr bwMode="auto">
          <a:xfrm>
            <a:off x="2555776" y="2687002"/>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36</a:t>
            </a:fld>
            <a:endParaRPr lang="da-DK" altLang="da-DK" dirty="0"/>
          </a:p>
        </p:txBody>
      </p:sp>
      <p:sp>
        <p:nvSpPr>
          <p:cNvPr id="26" name="Text Box 13"/>
          <p:cNvSpPr txBox="1">
            <a:spLocks noChangeArrowheads="1"/>
          </p:cNvSpPr>
          <p:nvPr/>
        </p:nvSpPr>
        <p:spPr bwMode="auto">
          <a:xfrm>
            <a:off x="4643438" y="1410284"/>
            <a:ext cx="1079459"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a:p>
            <a:pPr eaLnBrk="1" hangingPunct="1">
              <a:spcBef>
                <a:spcPts val="1200"/>
              </a:spcBef>
            </a:pPr>
            <a:r>
              <a:rPr lang="da-DK" altLang="da-DK" b="1" i="1" dirty="0">
                <a:solidFill>
                  <a:srgbClr val="000066"/>
                </a:solidFill>
                <a:latin typeface="Times New Roman" pitchFamily="18" charset="0"/>
              </a:rPr>
              <a:t>y</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p:txBody>
      </p:sp>
      <p:sp>
        <p:nvSpPr>
          <p:cNvPr id="27" name="Rectangle 3"/>
          <p:cNvSpPr txBox="1">
            <a:spLocks noChangeArrowheads="1"/>
          </p:cNvSpPr>
          <p:nvPr/>
        </p:nvSpPr>
        <p:spPr bwMode="auto">
          <a:xfrm>
            <a:off x="5851256" y="1057220"/>
            <a:ext cx="719419" cy="36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30" name="Rectangle 3"/>
          <p:cNvSpPr txBox="1">
            <a:spLocks noChangeArrowheads="1"/>
          </p:cNvSpPr>
          <p:nvPr/>
        </p:nvSpPr>
        <p:spPr bwMode="auto">
          <a:xfrm>
            <a:off x="4643438" y="1052736"/>
            <a:ext cx="671870" cy="36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cxnSp>
        <p:nvCxnSpPr>
          <p:cNvPr id="4" name="Straight Arrow Connector 3"/>
          <p:cNvCxnSpPr/>
          <p:nvPr/>
        </p:nvCxnSpPr>
        <p:spPr bwMode="auto">
          <a:xfrm>
            <a:off x="1907704" y="2994460"/>
            <a:ext cx="586730" cy="1224136"/>
          </a:xfrm>
          <a:prstGeom prst="straightConnector1">
            <a:avLst/>
          </a:prstGeom>
          <a:noFill/>
          <a:ln w="9525" cap="flat" cmpd="sng" algn="ctr">
            <a:solidFill>
              <a:srgbClr val="000066"/>
            </a:solidFill>
            <a:prstDash val="dash"/>
            <a:round/>
            <a:headEnd type="none" w="med" len="med"/>
            <a:tailEnd type="arrow"/>
          </a:ln>
          <a:effectLst/>
        </p:spPr>
      </p:cxnSp>
      <p:cxnSp>
        <p:nvCxnSpPr>
          <p:cNvPr id="32" name="Straight Arrow Connector 31"/>
          <p:cNvCxnSpPr/>
          <p:nvPr/>
        </p:nvCxnSpPr>
        <p:spPr bwMode="auto">
          <a:xfrm>
            <a:off x="1907704" y="2994460"/>
            <a:ext cx="586730" cy="1224136"/>
          </a:xfrm>
          <a:prstGeom prst="straightConnector1">
            <a:avLst/>
          </a:prstGeom>
          <a:noFill/>
          <a:ln w="9525" cap="flat" cmpd="sng" algn="ctr">
            <a:solidFill>
              <a:srgbClr val="000066"/>
            </a:solidFill>
            <a:prstDash val="dash"/>
            <a:round/>
            <a:headEnd type="arrow" w="med" len="med"/>
            <a:tailEnd type="arrow" w="med" len="med"/>
          </a:ln>
          <a:effectLst/>
        </p:spPr>
      </p:cxnSp>
      <p:sp>
        <p:nvSpPr>
          <p:cNvPr id="34" name="Rectangle 3"/>
          <p:cNvSpPr txBox="1">
            <a:spLocks noChangeArrowheads="1"/>
          </p:cNvSpPr>
          <p:nvPr/>
        </p:nvSpPr>
        <p:spPr>
          <a:xfrm>
            <a:off x="323528" y="5741082"/>
            <a:ext cx="5601322" cy="856270"/>
          </a:xfrm>
          <a:prstGeom prst="rect">
            <a:avLst/>
          </a:prstGeom>
        </p:spPr>
        <p:txBody>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342900" lvl="1" indent="-342900" eaLnBrk="1" hangingPunct="1">
              <a:buChar char="•"/>
            </a:pPr>
            <a:r>
              <a:rPr lang="da-DK" altLang="da-DK" b="1" dirty="0">
                <a:solidFill>
                  <a:srgbClr val="A50021"/>
                </a:solidFill>
                <a:ea typeface="ＭＳ Ｐゴシック" pitchFamily="34" charset="-128"/>
                <a:cs typeface="ＭＳ Ｐゴシック" pitchFamily="-106" charset="-128"/>
              </a:rPr>
              <a:t>Afstanden fra (0,0) går </a:t>
            </a:r>
            <a:r>
              <a:rPr lang="da-DK" altLang="da-DK" b="1" dirty="0">
                <a:solidFill>
                  <a:srgbClr val="008000"/>
                </a:solidFill>
                <a:ea typeface="ＭＳ Ｐゴシック" pitchFamily="34" charset="-128"/>
                <a:cs typeface="ＭＳ Ｐゴシック" pitchFamily="-106" charset="-128"/>
              </a:rPr>
              <a:t>ikke</a:t>
            </a:r>
            <a:r>
              <a:rPr lang="da-DK" altLang="da-DK" b="1" dirty="0">
                <a:solidFill>
                  <a:srgbClr val="A50021"/>
                </a:solidFill>
                <a:ea typeface="ＭＳ Ｐゴシック" pitchFamily="34" charset="-128"/>
                <a:cs typeface="ＭＳ Ｐゴシック" pitchFamily="-106" charset="-128"/>
              </a:rPr>
              <a:t> mod uendelig</a:t>
            </a:r>
          </a:p>
          <a:p>
            <a:pPr lvl="1">
              <a:spcBef>
                <a:spcPts val="600"/>
              </a:spcBef>
            </a:pPr>
            <a:r>
              <a:rPr lang="da-DK" altLang="da-DK" sz="1800" dirty="0">
                <a:ea typeface="ＭＳ Ｐゴシック" pitchFamily="34" charset="-128"/>
              </a:rPr>
              <a:t>Punktet </a:t>
            </a:r>
            <a:r>
              <a:rPr lang="da-DK" altLang="da-DK" sz="1800" b="1" dirty="0">
                <a:solidFill>
                  <a:srgbClr val="0000FF"/>
                </a:solidFill>
                <a:ea typeface="ＭＳ Ｐゴシック" pitchFamily="34" charset="-128"/>
              </a:rPr>
              <a:t>(0,1)</a:t>
            </a:r>
            <a:r>
              <a:rPr lang="da-DK" altLang="da-DK" sz="1800" dirty="0">
                <a:ea typeface="ＭＳ Ｐゴシック" pitchFamily="34" charset="-128"/>
              </a:rPr>
              <a:t> tilhører Mandelbrotmængden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9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497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97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497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4976">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4976">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4976">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4976">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3" grpId="0" animBg="1"/>
      <p:bldP spid="23" grpId="0" animBg="1"/>
      <p:bldP spid="24" grpId="0" animBg="1"/>
      <p:bldP spid="25" grpId="0" animBg="1"/>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11188" y="1578554"/>
            <a:ext cx="4134172" cy="4171950"/>
            <a:chOff x="611188" y="1415592"/>
            <a:chExt cx="4134172" cy="4171950"/>
          </a:xfrm>
        </p:grpSpPr>
        <p:sp>
          <p:nvSpPr>
            <p:cNvPr id="45" name="Line 5"/>
            <p:cNvSpPr>
              <a:spLocks noChangeShapeType="1"/>
            </p:cNvSpPr>
            <p:nvPr/>
          </p:nvSpPr>
          <p:spPr bwMode="auto">
            <a:xfrm flipV="1">
              <a:off x="611188" y="3569830"/>
              <a:ext cx="4032250" cy="1587"/>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6" name="Line 8"/>
            <p:cNvSpPr>
              <a:spLocks noChangeShapeType="1"/>
            </p:cNvSpPr>
            <p:nvPr/>
          </p:nvSpPr>
          <p:spPr bwMode="auto">
            <a:xfrm flipV="1">
              <a:off x="2627313" y="1555292"/>
              <a:ext cx="0" cy="403225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7" name="Text Box 20"/>
            <p:cNvSpPr txBox="1">
              <a:spLocks noChangeArrowheads="1"/>
            </p:cNvSpPr>
            <p:nvPr/>
          </p:nvSpPr>
          <p:spPr bwMode="auto">
            <a:xfrm>
              <a:off x="3355613" y="3580863"/>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8" name="Oval 9"/>
            <p:cNvSpPr>
              <a:spLocks noChangeAspect="1" noChangeArrowheads="1"/>
            </p:cNvSpPr>
            <p:nvPr/>
          </p:nvSpPr>
          <p:spPr bwMode="auto">
            <a:xfrm>
              <a:off x="911225" y="1842630"/>
              <a:ext cx="3444875" cy="3455987"/>
            </a:xfrm>
            <a:prstGeom prst="ellipse">
              <a:avLst/>
            </a:prstGeom>
            <a:noFill/>
            <a:ln w="127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9" name="Text Box 21"/>
            <p:cNvSpPr txBox="1">
              <a:spLocks noChangeArrowheads="1"/>
            </p:cNvSpPr>
            <p:nvPr/>
          </p:nvSpPr>
          <p:spPr bwMode="auto">
            <a:xfrm>
              <a:off x="4222319" y="3608022"/>
              <a:ext cx="255812" cy="184666"/>
            </a:xfrm>
            <a:prstGeom prst="rect">
              <a:avLst/>
            </a:prstGeom>
            <a:solidFill>
              <a:schemeClr val="bg1"/>
            </a:solidFill>
            <a:ln>
              <a:noFill/>
            </a:ln>
          </p:spPr>
          <p:txBody>
            <a:bodyPr wrap="none" lIns="90000" tIns="0" rIns="79200" bIns="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sp>
          <p:nvSpPr>
            <p:cNvPr id="50" name="Text Box 20"/>
            <p:cNvSpPr txBox="1">
              <a:spLocks noChangeArrowheads="1"/>
            </p:cNvSpPr>
            <p:nvPr/>
          </p:nvSpPr>
          <p:spPr bwMode="auto">
            <a:xfrm>
              <a:off x="4478660" y="329112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x</a:t>
              </a:r>
            </a:p>
          </p:txBody>
        </p:sp>
        <p:sp>
          <p:nvSpPr>
            <p:cNvPr id="51" name="Text Box 20"/>
            <p:cNvSpPr txBox="1">
              <a:spLocks noChangeArrowheads="1"/>
            </p:cNvSpPr>
            <p:nvPr/>
          </p:nvSpPr>
          <p:spPr bwMode="auto">
            <a:xfrm>
              <a:off x="2361084" y="1415592"/>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y</a:t>
              </a:r>
            </a:p>
          </p:txBody>
        </p:sp>
        <p:sp>
          <p:nvSpPr>
            <p:cNvPr id="52" name="Text Box 20"/>
            <p:cNvSpPr txBox="1">
              <a:spLocks noChangeArrowheads="1"/>
            </p:cNvSpPr>
            <p:nvPr/>
          </p:nvSpPr>
          <p:spPr bwMode="auto">
            <a:xfrm>
              <a:off x="2640108" y="261738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53" name="Text Box 21"/>
            <p:cNvSpPr txBox="1">
              <a:spLocks noChangeArrowheads="1"/>
            </p:cNvSpPr>
            <p:nvPr/>
          </p:nvSpPr>
          <p:spPr bwMode="auto">
            <a:xfrm>
              <a:off x="2716476" y="1719787"/>
              <a:ext cx="84960" cy="279180"/>
            </a:xfrm>
            <a:prstGeom prst="rect">
              <a:avLst/>
            </a:prstGeom>
            <a:solidFill>
              <a:schemeClr val="bg1"/>
            </a:solidFill>
            <a:ln>
              <a:noFill/>
            </a:ln>
          </p:spPr>
          <p:txBody>
            <a:bodyPr wrap="none" lIns="0" tIns="46800" rIns="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cxnSp>
          <p:nvCxnSpPr>
            <p:cNvPr id="54" name="Straight Connector 53"/>
            <p:cNvCxnSpPr/>
            <p:nvPr/>
          </p:nvCxnSpPr>
          <p:spPr bwMode="auto">
            <a:xfrm>
              <a:off x="2564359" y="2751245"/>
              <a:ext cx="120788" cy="0"/>
            </a:xfrm>
            <a:prstGeom prst="line">
              <a:avLst/>
            </a:prstGeom>
            <a:noFill/>
            <a:ln w="9525" cap="flat" cmpd="sng" algn="ctr">
              <a:solidFill>
                <a:srgbClr val="000066"/>
              </a:solidFill>
              <a:prstDash val="solid"/>
              <a:round/>
              <a:headEnd type="none" w="med" len="med"/>
              <a:tailEnd type="none" w="med" len="med"/>
            </a:ln>
            <a:effectLst/>
          </p:spPr>
        </p:cxnSp>
        <p:cxnSp>
          <p:nvCxnSpPr>
            <p:cNvPr id="55" name="Straight Connector 54"/>
            <p:cNvCxnSpPr/>
            <p:nvPr/>
          </p:nvCxnSpPr>
          <p:spPr bwMode="auto">
            <a:xfrm flipH="1">
              <a:off x="3487295" y="3502617"/>
              <a:ext cx="7573" cy="124233"/>
            </a:xfrm>
            <a:prstGeom prst="line">
              <a:avLst/>
            </a:prstGeom>
            <a:noFill/>
            <a:ln w="9525" cap="flat" cmpd="sng" algn="ctr">
              <a:solidFill>
                <a:srgbClr val="000066"/>
              </a:solidFill>
              <a:prstDash val="solid"/>
              <a:round/>
              <a:headEnd type="none" w="med" len="med"/>
              <a:tailEnd type="none" w="med" len="med"/>
            </a:ln>
            <a:effectLst/>
          </p:spPr>
        </p:cxnSp>
      </p:grpSp>
      <p:sp>
        <p:nvSpPr>
          <p:cNvPr id="22529" name="Rectangle 4"/>
          <p:cNvSpPr>
            <a:spLocks noGrp="1" noChangeArrowheads="1"/>
          </p:cNvSpPr>
          <p:nvPr>
            <p:ph type="title"/>
          </p:nvPr>
        </p:nvSpPr>
        <p:spPr/>
        <p:txBody>
          <a:bodyPr/>
          <a:lstStyle/>
          <a:p>
            <a:pPr eaLnBrk="1" hangingPunct="1"/>
            <a:r>
              <a:rPr lang="da-DK" altLang="da-DK" sz="3200" dirty="0">
                <a:ea typeface="ＭＳ Ｐゴシック" pitchFamily="34" charset="-128"/>
              </a:rPr>
              <a:t>Følgen for (</a:t>
            </a:r>
            <a:r>
              <a:rPr lang="da-DK" altLang="da-DK" sz="3200" dirty="0" err="1">
                <a:ea typeface="ＭＳ Ｐゴシック" pitchFamily="34" charset="-128"/>
              </a:rPr>
              <a:t>a,b</a:t>
            </a:r>
            <a:r>
              <a:rPr lang="da-DK" altLang="da-DK" sz="3200" dirty="0">
                <a:ea typeface="ＭＳ Ｐゴシック" pitchFamily="34" charset="-128"/>
              </a:rPr>
              <a:t>) = (0, 1.01)</a:t>
            </a:r>
            <a:endParaRPr lang="da-DK" altLang="da-DK" sz="3200" noProof="0" dirty="0">
              <a:latin typeface="Times New Roman" pitchFamily="18" charset="0"/>
              <a:ea typeface="ＭＳ Ｐゴシック" pitchFamily="34" charset="-128"/>
            </a:endParaRPr>
          </a:p>
        </p:txBody>
      </p:sp>
      <p:sp>
        <p:nvSpPr>
          <p:cNvPr id="22557" name="Text Box 13"/>
          <p:cNvSpPr txBox="1">
            <a:spLocks noChangeArrowheads="1"/>
          </p:cNvSpPr>
          <p:nvPr/>
        </p:nvSpPr>
        <p:spPr bwMode="auto">
          <a:xfrm>
            <a:off x="5817219" y="1426066"/>
            <a:ext cx="2931245"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a:t>
            </a:r>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i="1" dirty="0">
                <a:solidFill>
                  <a:srgbClr val="000066"/>
                </a:solidFill>
                <a:latin typeface="Times New Roman" pitchFamily="18" charset="0"/>
              </a:rPr>
              <a:t> </a:t>
            </a:r>
            <a:r>
              <a:rPr lang="da-DK" altLang="da-DK" b="1" i="1" dirty="0">
                <a:solidFill>
                  <a:srgbClr val="000066"/>
                </a:solidFill>
                <a:latin typeface="Times New Roman" pitchFamily="18" charset="0"/>
                <a:sym typeface="Symbol" pitchFamily="18" charset="2"/>
              </a:rPr>
              <a:t></a:t>
            </a:r>
            <a:r>
              <a:rPr lang="da-DK" altLang="da-DK" b="1" i="1" dirty="0">
                <a:solidFill>
                  <a:srgbClr val="000066"/>
                </a:solidFill>
                <a:latin typeface="Times New Roman" pitchFamily="18" charset="0"/>
              </a:rPr>
              <a:t> y</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0</a:t>
            </a:r>
            <a:endParaRPr lang="da-DK" altLang="da-DK" b="1" dirty="0">
              <a:solidFill>
                <a:srgbClr val="0000FF"/>
              </a:solidFill>
              <a:latin typeface="Times New Roman" pitchFamily="18" charset="0"/>
            </a:endParaRPr>
          </a:p>
          <a:p>
            <a:pPr eaLnBrk="1" hangingPunct="1">
              <a:spcBef>
                <a:spcPts val="1200"/>
              </a:spcBef>
            </a:pPr>
            <a:r>
              <a:rPr lang="da-DK" altLang="da-DK" b="1" i="1" dirty="0">
                <a:solidFill>
                  <a:srgbClr val="000066"/>
                </a:solidFill>
                <a:latin typeface="Times New Roman" pitchFamily="18" charset="0"/>
              </a:rPr>
              <a:t>y</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2 </a:t>
            </a:r>
            <a:r>
              <a:rPr lang="da-DK" altLang="da-DK" b="1" dirty="0">
                <a:solidFill>
                  <a:srgbClr val="000066"/>
                </a:solidFill>
                <a:latin typeface="Times New Roman" pitchFamily="18" charset="0"/>
                <a:sym typeface="Symbol" pitchFamily="18" charset="2"/>
              </a:rPr>
              <a:t> </a:t>
            </a:r>
            <a:r>
              <a:rPr lang="da-DK" altLang="da-DK" b="1" i="1" dirty="0" err="1">
                <a:solidFill>
                  <a:srgbClr val="000066"/>
                </a:solidFill>
                <a:latin typeface="Times New Roman" pitchFamily="18" charset="0"/>
              </a:rPr>
              <a:t>x</a:t>
            </a:r>
            <a:r>
              <a:rPr lang="da-DK" altLang="da-DK" b="1" i="1" baseline="-25000" dirty="0" err="1">
                <a:solidFill>
                  <a:srgbClr val="000066"/>
                </a:solidFill>
                <a:latin typeface="Times New Roman" pitchFamily="18" charset="0"/>
              </a:rPr>
              <a:t>n</a:t>
            </a:r>
            <a:r>
              <a:rPr lang="da-DK" altLang="da-DK" b="1" i="1" dirty="0">
                <a:solidFill>
                  <a:srgbClr val="000066"/>
                </a:solidFill>
                <a:latin typeface="Times New Roman" pitchFamily="18" charset="0"/>
              </a:rPr>
              <a:t> </a:t>
            </a:r>
            <a:r>
              <a:rPr lang="da-DK" altLang="da-DK" b="1" dirty="0">
                <a:solidFill>
                  <a:srgbClr val="000066"/>
                </a:solidFill>
                <a:sym typeface="Symbol" pitchFamily="18" charset="2"/>
              </a:rPr>
              <a:t></a:t>
            </a:r>
            <a:r>
              <a:rPr lang="da-DK" altLang="da-DK" b="1" i="1" dirty="0">
                <a:solidFill>
                  <a:srgbClr val="000066"/>
                </a:solidFill>
                <a:latin typeface="Times New Roman" pitchFamily="18" charset="0"/>
              </a:rPr>
              <a:t> </a:t>
            </a:r>
            <a:r>
              <a:rPr lang="da-DK" altLang="da-DK" b="1" i="1" dirty="0" err="1">
                <a:solidFill>
                  <a:srgbClr val="000066"/>
                </a:solidFill>
                <a:latin typeface="Times New Roman" pitchFamily="18" charset="0"/>
              </a:rPr>
              <a:t>y</a:t>
            </a:r>
            <a:r>
              <a:rPr lang="da-DK" altLang="da-DK" b="1" i="1" baseline="-25000" dirty="0" err="1">
                <a:solidFill>
                  <a:srgbClr val="000066"/>
                </a:solidFill>
                <a:latin typeface="Times New Roman" pitchFamily="18" charset="0"/>
              </a:rPr>
              <a:t>n</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1.01</a:t>
            </a:r>
            <a:endParaRPr lang="da-DK" altLang="da-DK" b="1" dirty="0">
              <a:solidFill>
                <a:srgbClr val="0000FF"/>
              </a:solidFill>
              <a:latin typeface="Times New Roman" pitchFamily="18" charset="0"/>
            </a:endParaRPr>
          </a:p>
        </p:txBody>
      </p:sp>
      <p:sp>
        <p:nvSpPr>
          <p:cNvPr id="424976" name="Text Box 16"/>
          <p:cNvSpPr txBox="1">
            <a:spLocks noChangeArrowheads="1"/>
          </p:cNvSpPr>
          <p:nvPr/>
        </p:nvSpPr>
        <p:spPr bwMode="auto">
          <a:xfrm>
            <a:off x="5796136" y="2650202"/>
            <a:ext cx="2808609" cy="4091166"/>
          </a:xfrm>
          <a:prstGeom prst="rect">
            <a:avLst/>
          </a:prstGeom>
          <a:solidFill>
            <a:srgbClr val="FFFFCC"/>
          </a:solidFill>
          <a:ln w="28575">
            <a:solidFill>
              <a:srgbClr val="0000FF"/>
            </a:solidFill>
          </a:ln>
        </p:spPr>
        <p:txBody>
          <a:bodyPr wrap="square" lIns="216000" tIns="144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0</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0</a:t>
            </a:r>
            <a:r>
              <a:rPr lang="da-DK" altLang="da-DK" b="1" dirty="0">
                <a:latin typeface="Times New Roman" pitchFamily="18" charset="0"/>
              </a:rPr>
              <a:t>)  =  (0, 0)</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1</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1</a:t>
            </a:r>
            <a:r>
              <a:rPr lang="da-DK" altLang="da-DK" b="1" dirty="0">
                <a:latin typeface="Times New Roman" pitchFamily="18" charset="0"/>
              </a:rPr>
              <a:t>)  =  (0, 1.01)</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2</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2</a:t>
            </a:r>
            <a:r>
              <a:rPr lang="da-DK" altLang="da-DK" b="1" dirty="0">
                <a:latin typeface="Times New Roman" pitchFamily="18" charset="0"/>
              </a:rPr>
              <a:t>)  =  (-1.02, 1.01)</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3</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3</a:t>
            </a:r>
            <a:r>
              <a:rPr lang="da-DK" altLang="da-DK" b="1" dirty="0">
                <a:latin typeface="Times New Roman" pitchFamily="18" charset="0"/>
              </a:rPr>
              <a:t>)  =  (0.02, -1.05)</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4</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4</a:t>
            </a:r>
            <a:r>
              <a:rPr lang="da-DK" altLang="da-DK" b="1" dirty="0">
                <a:latin typeface="Times New Roman" pitchFamily="18" charset="0"/>
              </a:rPr>
              <a:t>)  =  (-1.10, 0.97)</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5</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5</a:t>
            </a:r>
            <a:r>
              <a:rPr lang="da-DK" altLang="da-DK" b="1" dirty="0">
                <a:latin typeface="Times New Roman" pitchFamily="18" charset="0"/>
              </a:rPr>
              <a:t>)  =  (0.28, -1.12)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6</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6</a:t>
            </a:r>
            <a:r>
              <a:rPr lang="da-DK" altLang="da-DK" b="1" dirty="0">
                <a:latin typeface="Times New Roman" pitchFamily="18" charset="0"/>
              </a:rPr>
              <a:t>)  =  (-1.18, 0.38)</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7</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7</a:t>
            </a:r>
            <a:r>
              <a:rPr lang="da-DK" altLang="da-DK" b="1" dirty="0">
                <a:latin typeface="Times New Roman" pitchFamily="18" charset="0"/>
              </a:rPr>
              <a:t>)  =  (1.26, 0.12)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8</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8</a:t>
            </a:r>
            <a:r>
              <a:rPr lang="da-DK" altLang="da-DK" b="1" dirty="0">
                <a:latin typeface="Times New Roman" pitchFamily="18" charset="0"/>
              </a:rPr>
              <a:t>)  =  (1.57, 1.32)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9</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9</a:t>
            </a:r>
            <a:r>
              <a:rPr lang="da-DK" altLang="da-DK" b="1" dirty="0">
                <a:latin typeface="Times New Roman" pitchFamily="18" charset="0"/>
              </a:rPr>
              <a:t>)  =  (0.72, 5.14)</a:t>
            </a:r>
          </a:p>
          <a:p>
            <a:pPr eaLnBrk="1" hangingPunct="1">
              <a:spcBef>
                <a:spcPts val="400"/>
              </a:spcBef>
            </a:pPr>
            <a:r>
              <a:rPr lang="da-DK" altLang="da-DK" b="1" dirty="0">
                <a:latin typeface="Times New Roman" pitchFamily="18" charset="0"/>
              </a:rPr>
              <a:t>...</a:t>
            </a:r>
          </a:p>
        </p:txBody>
      </p:sp>
      <p:sp>
        <p:nvSpPr>
          <p:cNvPr id="26" name="Oval 28"/>
          <p:cNvSpPr>
            <a:spLocks noChangeArrowheads="1"/>
          </p:cNvSpPr>
          <p:nvPr/>
        </p:nvSpPr>
        <p:spPr bwMode="auto">
          <a:xfrm>
            <a:off x="1735138" y="2781300"/>
            <a:ext cx="144462"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8" name="Oval 28"/>
          <p:cNvSpPr>
            <a:spLocks noChangeArrowheads="1"/>
          </p:cNvSpPr>
          <p:nvPr/>
        </p:nvSpPr>
        <p:spPr bwMode="auto">
          <a:xfrm>
            <a:off x="2598738" y="4445000"/>
            <a:ext cx="144462"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28"/>
          <p:cNvSpPr>
            <a:spLocks noChangeArrowheads="1"/>
          </p:cNvSpPr>
          <p:nvPr/>
        </p:nvSpPr>
        <p:spPr bwMode="auto">
          <a:xfrm>
            <a:off x="1725613" y="2846388"/>
            <a:ext cx="144462" cy="144462"/>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0" name="Oval 29"/>
          <p:cNvSpPr>
            <a:spLocks noChangeArrowheads="1"/>
          </p:cNvSpPr>
          <p:nvPr/>
        </p:nvSpPr>
        <p:spPr bwMode="auto">
          <a:xfrm>
            <a:off x="2827338" y="4503738"/>
            <a:ext cx="144462" cy="144462"/>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30"/>
          <p:cNvSpPr>
            <a:spLocks noChangeArrowheads="1"/>
          </p:cNvSpPr>
          <p:nvPr/>
        </p:nvSpPr>
        <p:spPr bwMode="auto">
          <a:xfrm>
            <a:off x="1676400" y="3352800"/>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2" name="Oval 31"/>
          <p:cNvSpPr>
            <a:spLocks noChangeArrowheads="1"/>
          </p:cNvSpPr>
          <p:nvPr/>
        </p:nvSpPr>
        <p:spPr bwMode="auto">
          <a:xfrm>
            <a:off x="3629025" y="3581400"/>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3" name="Oval 32"/>
          <p:cNvSpPr>
            <a:spLocks noChangeArrowheads="1"/>
          </p:cNvSpPr>
          <p:nvPr/>
        </p:nvSpPr>
        <p:spPr bwMode="auto">
          <a:xfrm>
            <a:off x="3902981" y="2492376"/>
            <a:ext cx="144463" cy="144462"/>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grpSp>
        <p:nvGrpSpPr>
          <p:cNvPr id="4" name="Group 38"/>
          <p:cNvGrpSpPr>
            <a:grpSpLocks/>
          </p:cNvGrpSpPr>
          <p:nvPr/>
        </p:nvGrpSpPr>
        <p:grpSpPr bwMode="auto">
          <a:xfrm>
            <a:off x="3209925" y="1068388"/>
            <a:ext cx="144463" cy="342900"/>
            <a:chOff x="3209471" y="1067594"/>
            <a:chExt cx="144463" cy="343922"/>
          </a:xfrm>
        </p:grpSpPr>
        <p:sp>
          <p:nvSpPr>
            <p:cNvPr id="22551" name="Oval 33"/>
            <p:cNvSpPr>
              <a:spLocks noChangeArrowheads="1"/>
            </p:cNvSpPr>
            <p:nvPr/>
          </p:nvSpPr>
          <p:spPr bwMode="auto">
            <a:xfrm>
              <a:off x="3209471" y="1267054"/>
              <a:ext cx="144463" cy="144462"/>
            </a:xfrm>
            <a:prstGeom prst="ellipse">
              <a:avLst/>
            </a:prstGeom>
            <a:solidFill>
              <a:srgbClr val="0000FF"/>
            </a:solidFill>
            <a:ln w="9525">
              <a:solidFill>
                <a:srgbClr val="000066"/>
              </a:solid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cxnSp>
          <p:nvCxnSpPr>
            <p:cNvPr id="22552" name="Straight Arrow Connector 35"/>
            <p:cNvCxnSpPr>
              <a:cxnSpLocks noChangeShapeType="1"/>
            </p:cNvCxnSpPr>
            <p:nvPr/>
          </p:nvCxnSpPr>
          <p:spPr bwMode="auto">
            <a:xfrm rot="5400000" flipH="1" flipV="1">
              <a:off x="3201194" y="1143000"/>
              <a:ext cx="151606" cy="794"/>
            </a:xfrm>
            <a:prstGeom prst="straightConnector1">
              <a:avLst/>
            </a:prstGeom>
            <a:noFill/>
            <a:ln w="9525">
              <a:solidFill>
                <a:srgbClr val="000066"/>
              </a:solidFill>
              <a:round/>
              <a:headEnd/>
              <a:tailEnd type="arrow" w="med" len="med"/>
            </a:ln>
            <a:extLst>
              <a:ext uri="{909E8E84-426E-40DD-AFC4-6F175D3DCCD1}">
                <a14:hiddenFill xmlns:a14="http://schemas.microsoft.com/office/drawing/2010/main">
                  <a:noFill/>
                </a14:hiddenFill>
              </a:ext>
            </a:extLst>
          </p:spPr>
        </p:cxnSp>
      </p:grpSp>
      <p:sp>
        <p:nvSpPr>
          <p:cNvPr id="37" name="Oval 36"/>
          <p:cNvSpPr>
            <a:spLocks noChangeArrowheads="1"/>
          </p:cNvSpPr>
          <p:nvPr/>
        </p:nvSpPr>
        <p:spPr bwMode="auto">
          <a:xfrm>
            <a:off x="2552246" y="2856706"/>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8" name="Oval 37"/>
          <p:cNvSpPr>
            <a:spLocks noChangeArrowheads="1"/>
          </p:cNvSpPr>
          <p:nvPr/>
        </p:nvSpPr>
        <p:spPr bwMode="auto">
          <a:xfrm>
            <a:off x="2555329" y="3653631"/>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 name="Slide Number Placeholder 2"/>
          <p:cNvSpPr>
            <a:spLocks noGrp="1"/>
          </p:cNvSpPr>
          <p:nvPr>
            <p:ph type="sldNum" sz="quarter" idx="4"/>
          </p:nvPr>
        </p:nvSpPr>
        <p:spPr/>
        <p:txBody>
          <a:bodyPr/>
          <a:lstStyle/>
          <a:p>
            <a:fld id="{09A55395-2BED-4A30-9795-02A173C60FCF}" type="slidenum">
              <a:rPr lang="da-DK" altLang="da-DK" smtClean="0"/>
              <a:pPr/>
              <a:t>37</a:t>
            </a:fld>
            <a:endParaRPr lang="da-DK" altLang="da-DK" dirty="0"/>
          </a:p>
        </p:txBody>
      </p:sp>
      <p:sp>
        <p:nvSpPr>
          <p:cNvPr id="36" name="Text Box 13"/>
          <p:cNvSpPr txBox="1">
            <a:spLocks noChangeArrowheads="1"/>
          </p:cNvSpPr>
          <p:nvPr/>
        </p:nvSpPr>
        <p:spPr bwMode="auto">
          <a:xfrm>
            <a:off x="4643438" y="1422977"/>
            <a:ext cx="1079459"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a:p>
            <a:pPr eaLnBrk="1" hangingPunct="1">
              <a:spcBef>
                <a:spcPts val="1200"/>
              </a:spcBef>
            </a:pPr>
            <a:r>
              <a:rPr lang="da-DK" altLang="da-DK" b="1" i="1" dirty="0">
                <a:solidFill>
                  <a:srgbClr val="000066"/>
                </a:solidFill>
                <a:latin typeface="Times New Roman" pitchFamily="18" charset="0"/>
              </a:rPr>
              <a:t>y</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p:txBody>
      </p:sp>
      <p:sp>
        <p:nvSpPr>
          <p:cNvPr id="41" name="Rectangle 3"/>
          <p:cNvSpPr txBox="1">
            <a:spLocks noChangeArrowheads="1"/>
          </p:cNvSpPr>
          <p:nvPr/>
        </p:nvSpPr>
        <p:spPr bwMode="auto">
          <a:xfrm>
            <a:off x="5851256" y="1057220"/>
            <a:ext cx="719419" cy="36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42" name="Rectangle 3"/>
          <p:cNvSpPr txBox="1">
            <a:spLocks noChangeArrowheads="1"/>
          </p:cNvSpPr>
          <p:nvPr/>
        </p:nvSpPr>
        <p:spPr bwMode="auto">
          <a:xfrm>
            <a:off x="4643438" y="1052736"/>
            <a:ext cx="671870" cy="36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43" name="Rectangle 3"/>
          <p:cNvSpPr txBox="1">
            <a:spLocks noChangeArrowheads="1"/>
          </p:cNvSpPr>
          <p:nvPr/>
        </p:nvSpPr>
        <p:spPr>
          <a:xfrm>
            <a:off x="350027" y="5669074"/>
            <a:ext cx="4942053" cy="1072294"/>
          </a:xfrm>
          <a:prstGeom prst="rect">
            <a:avLst/>
          </a:prstGeom>
          <a:solidFill>
            <a:schemeClr val="bg1"/>
          </a:solidFill>
        </p:spPr>
        <p:txBody>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eaLnBrk="1" hangingPunct="1"/>
            <a:r>
              <a:rPr lang="da-DK" altLang="da-DK" sz="2000" dirty="0">
                <a:ea typeface="ＭＳ Ｐゴシック" pitchFamily="34" charset="-128"/>
              </a:rPr>
              <a:t>Afstanden fra (0,0) går</a:t>
            </a:r>
            <a:r>
              <a:rPr lang="da-DK" altLang="da-DK" sz="2000" kern="0" dirty="0">
                <a:ea typeface="ＭＳ Ｐゴシック" pitchFamily="34" charset="-128"/>
              </a:rPr>
              <a:t> mod uendelig</a:t>
            </a:r>
          </a:p>
          <a:p>
            <a:pPr lvl="1">
              <a:spcBef>
                <a:spcPts val="600"/>
              </a:spcBef>
            </a:pPr>
            <a:r>
              <a:rPr lang="da-DK" altLang="da-DK" sz="1800" dirty="0">
                <a:ea typeface="ＭＳ Ｐゴシック" pitchFamily="34" charset="-128"/>
              </a:rPr>
              <a:t>Punktet </a:t>
            </a:r>
            <a:r>
              <a:rPr lang="da-DK" altLang="da-DK" sz="1800" b="1" dirty="0">
                <a:solidFill>
                  <a:srgbClr val="0000FF"/>
                </a:solidFill>
                <a:ea typeface="ＭＳ Ｐゴシック" pitchFamily="34" charset="-128"/>
              </a:rPr>
              <a:t>(0,1.01)</a:t>
            </a:r>
            <a:r>
              <a:rPr lang="da-DK" altLang="da-DK" sz="1800" dirty="0">
                <a:ea typeface="ＭＳ Ｐゴシック" pitchFamily="34" charset="-128"/>
              </a:rPr>
              <a:t> tilhører </a:t>
            </a:r>
            <a:r>
              <a:rPr lang="da-DK" altLang="da-DK" sz="1800" b="1" dirty="0">
                <a:solidFill>
                  <a:srgbClr val="008000"/>
                </a:solidFill>
                <a:ea typeface="ＭＳ Ｐゴシック" pitchFamily="34" charset="-128"/>
              </a:rPr>
              <a:t>ikke </a:t>
            </a:r>
            <a:r>
              <a:rPr lang="da-DK" altLang="da-DK" sz="1800" dirty="0" err="1">
                <a:ea typeface="ＭＳ Ｐゴシック" pitchFamily="34" charset="-128"/>
              </a:rPr>
              <a:t>Mandelbrotmængden</a:t>
            </a:r>
            <a:endParaRPr lang="da-DK" altLang="da-DK" sz="1800" dirty="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9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497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97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497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497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4976">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4976">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4976">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4976">
                                            <p:txEl>
                                              <p:pRg st="8" end="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24976">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4976">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1" grpId="0" animBg="1"/>
      <p:bldP spid="32" grpId="0" animBg="1"/>
      <p:bldP spid="33" grpId="0" animBg="1"/>
      <p:bldP spid="37" grpId="0" animBg="1"/>
      <p:bldP spid="38" grpId="0" animBg="1"/>
      <p:bldP spid="4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Beregning af Mandelbrotmængden</a:t>
            </a:r>
          </a:p>
        </p:txBody>
      </p:sp>
      <p:pic>
        <p:nvPicPr>
          <p:cNvPr id="3" name="Picture 2"/>
          <p:cNvPicPr>
            <a:picLocks noChangeAspect="1"/>
          </p:cNvPicPr>
          <p:nvPr/>
        </p:nvPicPr>
        <p:blipFill>
          <a:blip r:embed="rId3"/>
          <a:stretch>
            <a:fillRect/>
          </a:stretch>
        </p:blipFill>
        <p:spPr>
          <a:xfrm>
            <a:off x="6402444" y="4296019"/>
            <a:ext cx="2274012" cy="2517357"/>
          </a:xfrm>
          <a:prstGeom prst="rect">
            <a:avLst/>
          </a:prstGeom>
        </p:spPr>
      </p:pic>
      <p:sp>
        <p:nvSpPr>
          <p:cNvPr id="2" name="Slide Number Placeholder 1"/>
          <p:cNvSpPr>
            <a:spLocks noGrp="1"/>
          </p:cNvSpPr>
          <p:nvPr>
            <p:ph type="sldNum" sz="quarter" idx="4"/>
          </p:nvPr>
        </p:nvSpPr>
        <p:spPr/>
        <p:txBody>
          <a:bodyPr/>
          <a:lstStyle/>
          <a:p>
            <a:fld id="{09A55395-2BED-4A30-9795-02A173C60FCF}" type="slidenum">
              <a:rPr lang="da-DK" altLang="da-DK" smtClean="0"/>
              <a:pPr/>
              <a:t>38</a:t>
            </a:fld>
            <a:endParaRPr lang="da-DK" altLang="da-DK" dirty="0"/>
          </a:p>
        </p:txBody>
      </p:sp>
      <p:sp>
        <p:nvSpPr>
          <p:cNvPr id="8" name="Rectangle 3"/>
          <p:cNvSpPr txBox="1">
            <a:spLocks noChangeArrowheads="1"/>
          </p:cNvSpPr>
          <p:nvPr/>
        </p:nvSpPr>
        <p:spPr bwMode="auto">
          <a:xfrm>
            <a:off x="467544" y="1052736"/>
            <a:ext cx="8352928"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342900" lvl="1" indent="-342900" eaLnBrk="1" hangingPunct="1">
              <a:buChar char="•"/>
            </a:pPr>
            <a:r>
              <a:rPr lang="da-DK" b="1" kern="0" dirty="0">
                <a:solidFill>
                  <a:srgbClr val="A50021"/>
                </a:solidFill>
                <a:ea typeface="ＭＳ Ｐゴシック" pitchFamily="34" charset="-128"/>
                <a:cs typeface="ＭＳ Ｐゴシック" pitchFamily="-106" charset="-128"/>
              </a:rPr>
              <a:t>Man kan vise, at hvis talfølgen en gang kommer uden for cirklen (med radius 2) vil afstanden til (0,0) gå mod uendelig</a:t>
            </a:r>
          </a:p>
          <a:p>
            <a:pPr lvl="1" eaLnBrk="1" hangingPunct="1">
              <a:spcBef>
                <a:spcPts val="600"/>
              </a:spcBef>
            </a:pPr>
            <a:r>
              <a:rPr lang="da-DK" sz="1800" dirty="0"/>
              <a:t>Når det sker, kan vi stoppe beregningen og konkludere, at punktet ikke tilhører Mandelbrotmængden</a:t>
            </a:r>
          </a:p>
          <a:p>
            <a:pPr marL="342900" lvl="1" indent="-342900" eaLnBrk="1" hangingPunct="1">
              <a:spcBef>
                <a:spcPts val="1800"/>
              </a:spcBef>
              <a:buChar char="•"/>
            </a:pPr>
            <a:r>
              <a:rPr lang="da-DK" b="1" kern="0" dirty="0">
                <a:solidFill>
                  <a:srgbClr val="A50021"/>
                </a:solidFill>
                <a:ea typeface="ＭＳ Ｐゴシック" pitchFamily="34" charset="-128"/>
                <a:cs typeface="ＭＳ Ｐゴシック" pitchFamily="-106" charset="-128"/>
              </a:rPr>
              <a:t>For at lave en præcis beregning af Mandelbort mængden skal vi beregne </a:t>
            </a:r>
            <a:r>
              <a:rPr lang="da-DK" b="1" kern="0" dirty="0">
                <a:solidFill>
                  <a:srgbClr val="008000"/>
                </a:solidFill>
                <a:ea typeface="ＭＳ Ｐゴシック" pitchFamily="34" charset="-128"/>
                <a:cs typeface="ＭＳ Ｐゴシック" pitchFamily="-106" charset="-128"/>
              </a:rPr>
              <a:t>uendelige</a:t>
            </a:r>
            <a:r>
              <a:rPr lang="da-DK" b="1" kern="0" dirty="0">
                <a:solidFill>
                  <a:srgbClr val="A50021"/>
                </a:solidFill>
                <a:ea typeface="ＭＳ Ｐゴシック" pitchFamily="34" charset="-128"/>
                <a:cs typeface="ＭＳ Ｐゴシック" pitchFamily="-106" charset="-128"/>
              </a:rPr>
              <a:t> talfølger</a:t>
            </a:r>
          </a:p>
          <a:p>
            <a:pPr lvl="1" eaLnBrk="1" hangingPunct="1">
              <a:spcBef>
                <a:spcPts val="600"/>
              </a:spcBef>
            </a:pPr>
            <a:r>
              <a:rPr lang="da-DK" sz="1800" dirty="0"/>
              <a:t>Det kan man ikke gøre i endelig tid</a:t>
            </a:r>
          </a:p>
          <a:p>
            <a:pPr lvl="1" eaLnBrk="1" hangingPunct="1">
              <a:spcBef>
                <a:spcPts val="600"/>
              </a:spcBef>
            </a:pPr>
            <a:r>
              <a:rPr lang="da-DK" sz="1800" dirty="0"/>
              <a:t>Derfor vælger vi et forudbestemt, maksimalt antal iterationer </a:t>
            </a:r>
            <a:r>
              <a:rPr lang="da-DK" sz="1800" b="1" dirty="0">
                <a:solidFill>
                  <a:srgbClr val="008000"/>
                </a:solidFill>
              </a:rPr>
              <a:t>max</a:t>
            </a:r>
          </a:p>
          <a:p>
            <a:pPr lvl="1" eaLnBrk="1" hangingPunct="1">
              <a:spcBef>
                <a:spcPts val="600"/>
              </a:spcBef>
            </a:pPr>
            <a:r>
              <a:rPr lang="da-DK" sz="1800" dirty="0"/>
              <a:t>Hvis talfølgen </a:t>
            </a:r>
            <a:r>
              <a:rPr lang="da-DK" sz="1800" b="1" dirty="0">
                <a:solidFill>
                  <a:srgbClr val="008000"/>
                </a:solidFill>
              </a:rPr>
              <a:t>ikke</a:t>
            </a:r>
            <a:r>
              <a:rPr lang="da-DK" sz="1800" dirty="0">
                <a:solidFill>
                  <a:srgbClr val="008000"/>
                </a:solidFill>
              </a:rPr>
              <a:t> </a:t>
            </a:r>
            <a:r>
              <a:rPr lang="da-DK" sz="1800" dirty="0"/>
              <a:t>kommer uden for cirklen indenfor </a:t>
            </a:r>
            <a:r>
              <a:rPr lang="da-DK" sz="1800" b="1" dirty="0">
                <a:solidFill>
                  <a:srgbClr val="008000"/>
                </a:solidFill>
              </a:rPr>
              <a:t>max</a:t>
            </a:r>
            <a:r>
              <a:rPr lang="da-DK" sz="1800" dirty="0">
                <a:solidFill>
                  <a:srgbClr val="008000"/>
                </a:solidFill>
              </a:rPr>
              <a:t> </a:t>
            </a:r>
            <a:r>
              <a:rPr lang="da-DK" sz="1800" dirty="0"/>
              <a:t>iterationer, antager vi, at den </a:t>
            </a:r>
            <a:r>
              <a:rPr lang="da-DK" sz="1800" b="1" dirty="0">
                <a:solidFill>
                  <a:srgbClr val="008000"/>
                </a:solidFill>
              </a:rPr>
              <a:t>aldrig</a:t>
            </a:r>
            <a:r>
              <a:rPr lang="da-DK" sz="1800" dirty="0">
                <a:solidFill>
                  <a:srgbClr val="008000"/>
                </a:solidFill>
              </a:rPr>
              <a:t> </a:t>
            </a:r>
            <a:r>
              <a:rPr lang="da-DK" sz="1800" dirty="0"/>
              <a:t>kommer udenfor, og at (</a:t>
            </a:r>
            <a:r>
              <a:rPr lang="da-DK" sz="1800" dirty="0" err="1"/>
              <a:t>a,b</a:t>
            </a:r>
            <a:r>
              <a:rPr lang="da-DK" sz="1800" dirty="0"/>
              <a:t>) dermed</a:t>
            </a:r>
            <a:br>
              <a:rPr lang="da-DK" sz="1800" dirty="0"/>
            </a:br>
            <a:r>
              <a:rPr lang="da-DK" sz="1800" dirty="0"/>
              <a:t>tilhører mandelbrotmængden</a:t>
            </a:r>
          </a:p>
          <a:p>
            <a:pPr lvl="1" eaLnBrk="1" hangingPunct="1">
              <a:spcBef>
                <a:spcPts val="600"/>
              </a:spcBef>
            </a:pPr>
            <a:r>
              <a:rPr lang="da-DK" altLang="da-DK" sz="1800" kern="0" dirty="0">
                <a:ea typeface="ＭＳ Ｐゴシック" pitchFamily="34" charset="-128"/>
              </a:rPr>
              <a:t>Jo større vi sætter </a:t>
            </a:r>
            <a:r>
              <a:rPr lang="da-DK" altLang="da-DK" sz="1800" b="1" kern="0" dirty="0">
                <a:solidFill>
                  <a:srgbClr val="008000"/>
                </a:solidFill>
                <a:ea typeface="ＭＳ Ｐゴシック" pitchFamily="34" charset="-128"/>
              </a:rPr>
              <a:t>max</a:t>
            </a:r>
            <a:r>
              <a:rPr lang="da-DK" altLang="da-DK" sz="1800" kern="0" dirty="0">
                <a:ea typeface="ＭＳ Ｐゴシック" pitchFamily="34" charset="-128"/>
              </a:rPr>
              <a:t>, jo mere præcist beregnes</a:t>
            </a:r>
            <a:br>
              <a:rPr lang="da-DK" altLang="da-DK" sz="1800" kern="0" dirty="0">
                <a:ea typeface="ＭＳ Ｐゴシック" pitchFamily="34" charset="-128"/>
              </a:rPr>
            </a:br>
            <a:r>
              <a:rPr lang="da-DK" altLang="da-DK" sz="1800" kern="0" dirty="0">
                <a:ea typeface="ＭＳ Ｐゴシック" pitchFamily="34" charset="-128"/>
              </a:rPr>
              <a:t>Mandelbrotmængden (og jo mere tid skal der</a:t>
            </a:r>
            <a:br>
              <a:rPr lang="da-DK" altLang="da-DK" sz="1800" kern="0" dirty="0">
                <a:ea typeface="ＭＳ Ｐゴシック" pitchFamily="34" charset="-128"/>
              </a:rPr>
            </a:br>
            <a:r>
              <a:rPr lang="da-DK" altLang="da-DK" sz="1800" kern="0" dirty="0">
                <a:ea typeface="ＭＳ Ｐゴシック" pitchFamily="34" charset="-128"/>
              </a:rPr>
              <a:t>bruges på beregningen)</a:t>
            </a:r>
          </a:p>
        </p:txBody>
      </p:sp>
    </p:spTree>
    <p:extLst>
      <p:ext uri="{BB962C8B-B14F-4D97-AF65-F5344CB8AC3E}">
        <p14:creationId xmlns:p14="http://schemas.microsoft.com/office/powerpoint/2010/main" val="63296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Sort/hvid</a:t>
            </a:r>
            <a:r>
              <a:rPr lang="da-DK" altLang="da-DK" sz="3200" dirty="0">
                <a:ea typeface="ＭＳ Ｐゴシック" pitchFamily="34" charset="-128"/>
              </a:rPr>
              <a:t> </a:t>
            </a:r>
            <a:r>
              <a:rPr lang="da-DK" altLang="da-DK" sz="3200" noProof="0" dirty="0">
                <a:ea typeface="ＭＳ Ｐゴシック" pitchFamily="34" charset="-128"/>
              </a:rPr>
              <a:t>algoritme (pseudokode)</a:t>
            </a:r>
          </a:p>
        </p:txBody>
      </p:sp>
      <p:sp>
        <p:nvSpPr>
          <p:cNvPr id="26626" name="Text Box 3"/>
          <p:cNvSpPr txBox="1">
            <a:spLocks noChangeArrowheads="1"/>
          </p:cNvSpPr>
          <p:nvPr/>
        </p:nvSpPr>
        <p:spPr bwMode="auto">
          <a:xfrm>
            <a:off x="1331639" y="1284552"/>
            <a:ext cx="6416697" cy="4514428"/>
          </a:xfrm>
          <a:prstGeom prst="rect">
            <a:avLst/>
          </a:prstGeom>
          <a:solidFill>
            <a:srgbClr val="FFFFCC"/>
          </a:solidFill>
          <a:ln w="28575">
            <a:solidFill>
              <a:srgbClr val="0000FF"/>
            </a:solidFill>
          </a:ln>
        </p:spPr>
        <p:txBody>
          <a:bodyPr wrap="square" lIns="90000" tIns="108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lnSpc>
                <a:spcPct val="90000"/>
              </a:lnSpc>
            </a:pPr>
            <a:r>
              <a:rPr lang="da-DK" altLang="da-DK" b="1" dirty="0">
                <a:solidFill>
                  <a:srgbClr val="7030A0"/>
                </a:solidFill>
                <a:latin typeface="Courier New" pitchFamily="49" charset="0"/>
              </a:rPr>
              <a:t>for</a:t>
            </a:r>
            <a:r>
              <a:rPr lang="da-DK" altLang="da-DK" b="1" dirty="0">
                <a:solidFill>
                  <a:srgbClr val="0000FF"/>
                </a:solidFill>
                <a:latin typeface="Courier New" pitchFamily="49" charset="0"/>
              </a:rPr>
              <a:t> </a:t>
            </a:r>
            <a:r>
              <a:rPr lang="da-DK" altLang="da-DK" b="1" dirty="0" err="1">
                <a:solidFill>
                  <a:schemeClr val="tx1"/>
                </a:solidFill>
                <a:latin typeface="Courier New" pitchFamily="49" charset="0"/>
              </a:rPr>
              <a:t>each</a:t>
            </a:r>
            <a:r>
              <a:rPr lang="da-DK" altLang="da-DK" b="1" dirty="0">
                <a:solidFill>
                  <a:schemeClr val="tx1"/>
                </a:solidFill>
                <a:latin typeface="Courier New" pitchFamily="49" charset="0"/>
              </a:rPr>
              <a:t> point (</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n = 0; </a:t>
            </a:r>
          </a:p>
          <a:p>
            <a:pPr eaLnBrk="1" hangingPunct="1">
              <a:lnSpc>
                <a:spcPct val="90000"/>
              </a:lnSpc>
            </a:pPr>
            <a:r>
              <a:rPr lang="da-DK" altLang="da-DK" sz="1600" b="1" dirty="0">
                <a:solidFill>
                  <a:schemeClr val="tx1"/>
                </a:solidFill>
                <a:latin typeface="Courier New" pitchFamily="49" charset="0"/>
              </a:rPr>
              <a:t>  </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 (0,0); </a:t>
            </a:r>
          </a:p>
          <a:p>
            <a:pPr eaLnBrk="1" hangingPunct="1">
              <a:lnSpc>
                <a:spcPct val="14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while</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a:t>
            </a:r>
            <a:r>
              <a:rPr lang="da-DK" altLang="da-DK" b="1" dirty="0">
                <a:solidFill>
                  <a:schemeClr val="tx1"/>
                </a:solidFill>
                <a:latin typeface="Courier New"/>
                <a:cs typeface="Courier New"/>
                <a:sym typeface="Symbol" pitchFamily="18" charset="2"/>
              </a:rPr>
              <a:t>≤</a:t>
            </a:r>
            <a:r>
              <a:rPr lang="da-DK" altLang="da-DK" b="1" dirty="0">
                <a:solidFill>
                  <a:schemeClr val="tx1"/>
                </a:solidFill>
                <a:latin typeface="Courier New" pitchFamily="49" charset="0"/>
                <a:sym typeface="Symbol" pitchFamily="18" charset="2"/>
              </a:rPr>
              <a:t> 2 &amp;&amp;</a:t>
            </a:r>
            <a:r>
              <a:rPr lang="da-DK" altLang="da-DK" b="1" dirty="0">
                <a:solidFill>
                  <a:schemeClr val="tx1"/>
                </a:solidFill>
                <a:latin typeface="Courier New" pitchFamily="49" charset="0"/>
              </a:rPr>
              <a:t> n &lt; max) {</a:t>
            </a:r>
          </a:p>
          <a:p>
            <a:pPr eaLnBrk="1" hangingPunct="1"/>
            <a:r>
              <a:rPr lang="da-DK" altLang="da-DK" b="1" dirty="0">
                <a:solidFill>
                  <a:schemeClr val="tx1"/>
                </a:solidFill>
                <a:latin typeface="Courier New" pitchFamily="49" charset="0"/>
              </a:rPr>
              <a:t>    </a:t>
            </a:r>
            <a:r>
              <a:rPr lang="da-DK" altLang="da-DK" b="1" i="1" dirty="0">
                <a:solidFill>
                  <a:srgbClr val="FF0000"/>
                </a:solidFill>
                <a:latin typeface="Courier New" pitchFamily="49" charset="0"/>
              </a:rPr>
              <a:t>beregn næste punkt i talfølgen;</a:t>
            </a:r>
          </a:p>
          <a:p>
            <a:pPr eaLnBrk="1" hangingPunct="1"/>
            <a:r>
              <a:rPr lang="da-DK" altLang="da-DK" b="1" dirty="0">
                <a:solidFill>
                  <a:schemeClr val="tx1"/>
                </a:solidFill>
                <a:latin typeface="Courier New" pitchFamily="49" charset="0"/>
              </a:rPr>
              <a:t>    n++;</a:t>
            </a: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endParaRPr lang="da-DK" altLang="da-DK" sz="800" b="1" dirty="0">
              <a:solidFill>
                <a:schemeClr val="tx1"/>
              </a:solidFill>
              <a:latin typeface="Courier New" pitchFamily="49" charset="0"/>
            </a:endParaRPr>
          </a:p>
          <a:p>
            <a:pPr eaLnBrk="1" hangingPunct="1">
              <a:lnSpc>
                <a:spcPct val="140000"/>
              </a:lnSpc>
            </a:pPr>
            <a:r>
              <a:rPr lang="da-DK" altLang="da-DK" b="1" dirty="0">
                <a:solidFill>
                  <a:schemeClr val="tx1"/>
                </a:solidFill>
                <a:latin typeface="Courier New" pitchFamily="49" charset="0"/>
              </a:rPr>
              <a:t>  </a:t>
            </a:r>
            <a:r>
              <a:rPr lang="da-DK" altLang="da-DK" b="1" dirty="0">
                <a:solidFill>
                  <a:srgbClr val="7030A0"/>
                </a:solidFill>
                <a:latin typeface="Courier New" pitchFamily="49" charset="0"/>
              </a:rPr>
              <a:t>if</a:t>
            </a:r>
            <a:r>
              <a:rPr lang="da-DK" altLang="da-DK" b="1" dirty="0">
                <a:solidFill>
                  <a:schemeClr val="tx1"/>
                </a:solidFill>
                <a:latin typeface="Courier New" pitchFamily="49" charset="0"/>
              </a:rPr>
              <a:t>(n = max) {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black</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else</a:t>
            </a:r>
            <a:r>
              <a:rPr lang="da-DK" altLang="da-DK" b="1" dirty="0">
                <a:solidFill>
                  <a:srgbClr val="7030A0"/>
                </a:solidFill>
                <a:latin typeface="Courier New" pitchFamily="49" charset="0"/>
              </a:rPr>
              <a:t> </a:t>
            </a:r>
            <a:r>
              <a:rPr lang="da-DK" altLang="da-DK" b="1" dirty="0">
                <a:solidFill>
                  <a:schemeClr val="tx1"/>
                </a:solidFill>
                <a:latin typeface="Courier New" pitchFamily="49" charset="0"/>
              </a:rPr>
              <a:t>{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white</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Not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a:t>
            </a:r>
          </a:p>
        </p:txBody>
      </p:sp>
      <p:sp>
        <p:nvSpPr>
          <p:cNvPr id="26627" name="Rectangle 4"/>
          <p:cNvSpPr>
            <a:spLocks noChangeArrowheads="1"/>
          </p:cNvSpPr>
          <p:nvPr/>
        </p:nvSpPr>
        <p:spPr bwMode="auto">
          <a:xfrm>
            <a:off x="1631648" y="2308541"/>
            <a:ext cx="5178226" cy="1228744"/>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39</a:t>
            </a:fld>
            <a:endParaRPr lang="da-DK" altLang="da-DK" dirty="0"/>
          </a:p>
        </p:txBody>
      </p:sp>
      <p:sp>
        <p:nvSpPr>
          <p:cNvPr id="6" name="Rectangle 4"/>
          <p:cNvSpPr>
            <a:spLocks noChangeArrowheads="1"/>
          </p:cNvSpPr>
          <p:nvPr/>
        </p:nvSpPr>
        <p:spPr bwMode="auto">
          <a:xfrm>
            <a:off x="1602469" y="3696734"/>
            <a:ext cx="5841830" cy="1740215"/>
          </a:xfrm>
          <a:prstGeom prst="rect">
            <a:avLst/>
          </a:prstGeom>
          <a:noFill/>
          <a:ln w="12700">
            <a:solidFill>
              <a:srgbClr val="0000FF"/>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8" name="Rectangle 4"/>
          <p:cNvSpPr>
            <a:spLocks noChangeArrowheads="1"/>
          </p:cNvSpPr>
          <p:nvPr/>
        </p:nvSpPr>
        <p:spPr bwMode="auto">
          <a:xfrm>
            <a:off x="1631647" y="1666857"/>
            <a:ext cx="5202289" cy="571490"/>
          </a:xfrm>
          <a:prstGeom prst="rect">
            <a:avLst/>
          </a:prstGeom>
          <a:noFill/>
          <a:ln w="12700">
            <a:solidFill>
              <a:srgbClr val="008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Tree>
    <p:extLst>
      <p:ext uri="{BB962C8B-B14F-4D97-AF65-F5344CB8AC3E}">
        <p14:creationId xmlns:p14="http://schemas.microsoft.com/office/powerpoint/2010/main" val="44387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Klasser og metoder</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4</a:t>
            </a:fld>
            <a:endParaRPr lang="da-DK" altLang="da-DK" dirty="0"/>
          </a:p>
        </p:txBody>
      </p:sp>
      <p:sp>
        <p:nvSpPr>
          <p:cNvPr id="9" name="Rectangle 8"/>
          <p:cNvSpPr>
            <a:spLocks noChangeArrowheads="1"/>
          </p:cNvSpPr>
          <p:nvPr/>
        </p:nvSpPr>
        <p:spPr bwMode="auto">
          <a:xfrm>
            <a:off x="678503" y="1864649"/>
            <a:ext cx="3134191" cy="1015663"/>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Cinema booking system</a:t>
            </a:r>
          </a:p>
          <a:p>
            <a:pPr>
              <a:defRPr/>
            </a:pPr>
            <a:r>
              <a:rPr lang="en-US" sz="2000" b="0" dirty="0">
                <a:solidFill>
                  <a:srgbClr val="008000"/>
                </a:solidFill>
                <a:latin typeface="+mn-lt"/>
                <a:ea typeface="ＭＳ Ｐゴシック" charset="0"/>
                <a:cs typeface="ＭＳ Ｐゴシック" charset="0"/>
              </a:rPr>
              <a:t>stores (seat bookings)</a:t>
            </a:r>
          </a:p>
          <a:p>
            <a:pPr>
              <a:defRPr/>
            </a:pPr>
            <a:r>
              <a:rPr lang="en-US" sz="2000" b="0" dirty="0">
                <a:solidFill>
                  <a:srgbClr val="008000"/>
                </a:solidFill>
                <a:latin typeface="+mn-lt"/>
                <a:ea typeface="ＭＳ Ｐゴシック" charset="0"/>
                <a:cs typeface="ＭＳ Ｐゴシック" charset="0"/>
              </a:rPr>
              <a:t>stores (phone numbers)</a:t>
            </a:r>
          </a:p>
        </p:txBody>
      </p:sp>
      <p:sp>
        <p:nvSpPr>
          <p:cNvPr id="11" name="Rectangle 10"/>
          <p:cNvSpPr>
            <a:spLocks noChangeArrowheads="1"/>
          </p:cNvSpPr>
          <p:nvPr/>
        </p:nvSpPr>
        <p:spPr bwMode="auto">
          <a:xfrm>
            <a:off x="661266" y="3021340"/>
            <a:ext cx="1494320" cy="707886"/>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Theater</a:t>
            </a:r>
          </a:p>
          <a:p>
            <a:pPr>
              <a:defRPr/>
            </a:pPr>
            <a:r>
              <a:rPr lang="en-US" sz="2000" b="0" dirty="0">
                <a:solidFill>
                  <a:srgbClr val="008000"/>
                </a:solidFill>
                <a:latin typeface="+mn-lt"/>
                <a:ea typeface="ＭＳ Ｐゴシック" charset="0"/>
                <a:cs typeface="ＭＳ Ｐゴシック" charset="0"/>
              </a:rPr>
              <a:t>has (seats)</a:t>
            </a:r>
          </a:p>
        </p:txBody>
      </p:sp>
      <p:sp>
        <p:nvSpPr>
          <p:cNvPr id="14" name="Rectangle 13"/>
          <p:cNvSpPr>
            <a:spLocks noChangeArrowheads="1"/>
          </p:cNvSpPr>
          <p:nvPr/>
        </p:nvSpPr>
        <p:spPr bwMode="auto">
          <a:xfrm>
            <a:off x="678503" y="3873242"/>
            <a:ext cx="4253537" cy="1323439"/>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Customer</a:t>
            </a:r>
          </a:p>
          <a:p>
            <a:pPr>
              <a:defRPr/>
            </a:pPr>
            <a:r>
              <a:rPr lang="en-US" sz="2000" b="0" dirty="0">
                <a:solidFill>
                  <a:srgbClr val="008000"/>
                </a:solidFill>
                <a:latin typeface="+mn-lt"/>
                <a:ea typeface="ＭＳ Ｐゴシック" charset="0"/>
                <a:cs typeface="ＭＳ Ｐゴシック" charset="0"/>
              </a:rPr>
              <a:t>reserves (seats)</a:t>
            </a:r>
          </a:p>
          <a:p>
            <a:pPr>
              <a:defRPr/>
            </a:pPr>
            <a:r>
              <a:rPr lang="en-US" sz="2000" b="0" dirty="0">
                <a:solidFill>
                  <a:srgbClr val="008000"/>
                </a:solidFill>
                <a:latin typeface="+mn-lt"/>
                <a:ea typeface="ＭＳ Ｐゴシック" charset="0"/>
                <a:cs typeface="ＭＳ Ｐゴシック" charset="0"/>
              </a:rPr>
              <a:t>is given (row number, seat number)</a:t>
            </a:r>
          </a:p>
          <a:p>
            <a:pPr>
              <a:defRPr/>
            </a:pPr>
            <a:r>
              <a:rPr lang="en-US" sz="2000" b="0" dirty="0">
                <a:solidFill>
                  <a:srgbClr val="008000"/>
                </a:solidFill>
                <a:latin typeface="+mn-lt"/>
                <a:ea typeface="ＭＳ Ｐゴシック" charset="0"/>
                <a:cs typeface="ＭＳ Ｐゴシック" charset="0"/>
              </a:rPr>
              <a:t>requests (seat booking)</a:t>
            </a:r>
          </a:p>
        </p:txBody>
      </p:sp>
      <p:sp>
        <p:nvSpPr>
          <p:cNvPr id="15" name="Rectangle 14"/>
          <p:cNvSpPr>
            <a:spLocks noChangeArrowheads="1"/>
          </p:cNvSpPr>
          <p:nvPr/>
        </p:nvSpPr>
        <p:spPr bwMode="auto">
          <a:xfrm>
            <a:off x="5723672" y="3598601"/>
            <a:ext cx="1694695"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Row number</a:t>
            </a:r>
          </a:p>
        </p:txBody>
      </p:sp>
      <p:sp>
        <p:nvSpPr>
          <p:cNvPr id="16" name="Rectangle 15"/>
          <p:cNvSpPr>
            <a:spLocks noChangeArrowheads="1"/>
          </p:cNvSpPr>
          <p:nvPr/>
        </p:nvSpPr>
        <p:spPr bwMode="auto">
          <a:xfrm>
            <a:off x="5723672" y="3021340"/>
            <a:ext cx="1707519"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Seat number</a:t>
            </a:r>
          </a:p>
        </p:txBody>
      </p:sp>
      <p:sp>
        <p:nvSpPr>
          <p:cNvPr id="17" name="Rectangle 16"/>
          <p:cNvSpPr>
            <a:spLocks noChangeArrowheads="1"/>
          </p:cNvSpPr>
          <p:nvPr/>
        </p:nvSpPr>
        <p:spPr bwMode="auto">
          <a:xfrm>
            <a:off x="678503" y="5385410"/>
            <a:ext cx="2997937" cy="707886"/>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Show</a:t>
            </a:r>
          </a:p>
          <a:p>
            <a:pPr>
              <a:defRPr/>
            </a:pPr>
            <a:r>
              <a:rPr lang="en-US" sz="2000" b="0" dirty="0">
                <a:solidFill>
                  <a:srgbClr val="008000"/>
                </a:solidFill>
                <a:latin typeface="+mn-lt"/>
                <a:ea typeface="ＭＳ Ｐゴシック" charset="0"/>
                <a:cs typeface="ＭＳ Ｐゴシック" charset="0"/>
              </a:rPr>
              <a:t>is scheduled (in theater)</a:t>
            </a:r>
          </a:p>
        </p:txBody>
      </p:sp>
      <p:sp>
        <p:nvSpPr>
          <p:cNvPr id="18" name="Rectangle 17"/>
          <p:cNvSpPr>
            <a:spLocks noChangeArrowheads="1"/>
          </p:cNvSpPr>
          <p:nvPr/>
        </p:nvSpPr>
        <p:spPr bwMode="auto">
          <a:xfrm>
            <a:off x="5737550" y="1864649"/>
            <a:ext cx="939532" cy="400110"/>
          </a:xfrm>
          <a:prstGeom prst="rect">
            <a:avLst/>
          </a:prstGeom>
          <a:solidFill>
            <a:srgbClr val="CCECFF"/>
          </a:solidFill>
          <a:ln w="19050">
            <a:solidFill>
              <a:schemeClr val="tx1"/>
            </a:solidFill>
            <a:miter lim="800000"/>
            <a:headEnd/>
            <a:tailEnd/>
          </a:ln>
          <a:effectLst/>
        </p:spPr>
        <p:txBody>
          <a:bodyPr wrap="squar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Movie</a:t>
            </a:r>
          </a:p>
        </p:txBody>
      </p:sp>
      <p:sp>
        <p:nvSpPr>
          <p:cNvPr id="19" name="Rectangle 18"/>
          <p:cNvSpPr>
            <a:spLocks noChangeArrowheads="1"/>
          </p:cNvSpPr>
          <p:nvPr/>
        </p:nvSpPr>
        <p:spPr bwMode="auto">
          <a:xfrm>
            <a:off x="6734528" y="2436664"/>
            <a:ext cx="734496"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Date</a:t>
            </a:r>
            <a:endParaRPr lang="en-US" sz="1800" dirty="0">
              <a:latin typeface="+mn-lt"/>
              <a:ea typeface="ＭＳ Ｐゴシック" charset="0"/>
              <a:cs typeface="ＭＳ Ｐゴシック" charset="0"/>
            </a:endParaRPr>
          </a:p>
        </p:txBody>
      </p:sp>
      <p:sp>
        <p:nvSpPr>
          <p:cNvPr id="20" name="Rectangle 19"/>
          <p:cNvSpPr>
            <a:spLocks noChangeArrowheads="1"/>
          </p:cNvSpPr>
          <p:nvPr/>
        </p:nvSpPr>
        <p:spPr bwMode="auto">
          <a:xfrm>
            <a:off x="5749890" y="2436664"/>
            <a:ext cx="777905"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Time</a:t>
            </a:r>
            <a:endParaRPr lang="en-US" sz="1800" dirty="0">
              <a:latin typeface="+mn-lt"/>
              <a:ea typeface="ＭＳ Ｐゴシック" charset="0"/>
              <a:cs typeface="ＭＳ Ｐゴシック" charset="0"/>
            </a:endParaRPr>
          </a:p>
        </p:txBody>
      </p:sp>
      <p:sp>
        <p:nvSpPr>
          <p:cNvPr id="21" name="Rectangle 20"/>
          <p:cNvSpPr>
            <a:spLocks noChangeArrowheads="1"/>
          </p:cNvSpPr>
          <p:nvPr/>
        </p:nvSpPr>
        <p:spPr bwMode="auto">
          <a:xfrm>
            <a:off x="5705358" y="4221088"/>
            <a:ext cx="1981633"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Phone number</a:t>
            </a:r>
          </a:p>
        </p:txBody>
      </p:sp>
      <p:sp>
        <p:nvSpPr>
          <p:cNvPr id="22" name="Rectangle 3"/>
          <p:cNvSpPr txBox="1">
            <a:spLocks noChangeArrowheads="1"/>
          </p:cNvSpPr>
          <p:nvPr/>
        </p:nvSpPr>
        <p:spPr bwMode="auto">
          <a:xfrm>
            <a:off x="661266" y="1196752"/>
            <a:ext cx="2671594" cy="409857"/>
          </a:xfrm>
          <a:prstGeom prst="rect">
            <a:avLst/>
          </a:pr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spcBef>
                <a:spcPts val="1800"/>
              </a:spcBef>
              <a:buNone/>
            </a:pPr>
            <a:r>
              <a:rPr lang="da-DK" altLang="da-DK" sz="2000" dirty="0">
                <a:solidFill>
                  <a:srgbClr val="C00000"/>
                </a:solidFill>
                <a:ea typeface="ＭＳ Ｐゴシック" charset="0"/>
                <a:cs typeface="ＭＳ Ｐゴシック" charset="0"/>
              </a:rPr>
              <a:t>Klasser</a:t>
            </a:r>
            <a:r>
              <a:rPr lang="da-DK" altLang="da-DK" sz="2000" kern="0" dirty="0">
                <a:ea typeface="ＭＳ Ｐゴシック" pitchFamily="34" charset="-128"/>
              </a:rPr>
              <a:t> </a:t>
            </a:r>
            <a:r>
              <a:rPr lang="da-DK" altLang="da-DK" sz="2000" kern="0" dirty="0">
                <a:solidFill>
                  <a:srgbClr val="002060"/>
                </a:solidFill>
                <a:ea typeface="ＭＳ Ｐゴシック" pitchFamily="34" charset="-128"/>
              </a:rPr>
              <a:t>og</a:t>
            </a:r>
            <a:r>
              <a:rPr lang="da-DK" altLang="da-DK" sz="2000" kern="0" dirty="0">
                <a:ea typeface="ＭＳ Ｐゴシック" pitchFamily="34" charset="-128"/>
              </a:rPr>
              <a:t> </a:t>
            </a:r>
            <a:r>
              <a:rPr lang="da-DK" altLang="da-DK" sz="2000" kern="0" dirty="0">
                <a:solidFill>
                  <a:srgbClr val="008000"/>
                </a:solidFill>
                <a:ea typeface="ＭＳ Ｐゴシック" pitchFamily="34" charset="-128"/>
              </a:rPr>
              <a:t>metoder</a:t>
            </a:r>
            <a:endParaRPr lang="da-DK" altLang="da-DK" sz="1600" kern="0" dirty="0">
              <a:solidFill>
                <a:srgbClr val="008000"/>
              </a:solidFill>
              <a:ea typeface="ＭＳ Ｐゴシック" pitchFamily="34" charset="-128"/>
            </a:endParaRPr>
          </a:p>
        </p:txBody>
      </p:sp>
      <p:sp>
        <p:nvSpPr>
          <p:cNvPr id="23" name="Rectangle 3"/>
          <p:cNvSpPr txBox="1">
            <a:spLocks noChangeArrowheads="1"/>
          </p:cNvSpPr>
          <p:nvPr/>
        </p:nvSpPr>
        <p:spPr bwMode="auto">
          <a:xfrm>
            <a:off x="5694835" y="1196752"/>
            <a:ext cx="1774189" cy="409857"/>
          </a:xfrm>
          <a:prstGeom prst="rect">
            <a:avLst/>
          </a:pr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spcBef>
                <a:spcPts val="1800"/>
              </a:spcBef>
              <a:buNone/>
            </a:pPr>
            <a:r>
              <a:rPr lang="da-DK" altLang="da-DK" sz="2000" kern="0" dirty="0">
                <a:solidFill>
                  <a:schemeClr val="tx1"/>
                </a:solidFill>
                <a:ea typeface="ＭＳ Ｐゴシック" pitchFamily="34" charset="-128"/>
              </a:rPr>
              <a:t>Simple typer</a:t>
            </a:r>
            <a:endParaRPr lang="da-DK" altLang="da-DK" sz="1600" kern="0" dirty="0">
              <a:solidFill>
                <a:schemeClr val="tx1"/>
              </a:solidFill>
              <a:ea typeface="ＭＳ Ｐゴシック" pitchFamily="34" charset="-128"/>
            </a:endParaRPr>
          </a:p>
        </p:txBody>
      </p:sp>
      <p:sp>
        <p:nvSpPr>
          <p:cNvPr id="24" name="Rectangle 3"/>
          <p:cNvSpPr txBox="1">
            <a:spLocks noChangeArrowheads="1"/>
          </p:cNvSpPr>
          <p:nvPr/>
        </p:nvSpPr>
        <p:spPr bwMode="auto">
          <a:xfrm>
            <a:off x="4261147" y="5340793"/>
            <a:ext cx="4882853" cy="1390271"/>
          </a:xfrm>
          <a:prstGeom prst="rect">
            <a:avLst/>
          </a:pr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Teknikken er forbavsende effektiv</a:t>
            </a:r>
          </a:p>
          <a:p>
            <a:pPr lvl="1">
              <a:spcBef>
                <a:spcPts val="400"/>
              </a:spcBef>
            </a:pPr>
            <a:r>
              <a:rPr lang="da-DK" altLang="da-DK" sz="1800" kern="0" dirty="0">
                <a:ea typeface="ＭＳ Ｐゴシック" pitchFamily="34" charset="-128"/>
              </a:rPr>
              <a:t>Hjælper os til at komme i gang</a:t>
            </a:r>
          </a:p>
          <a:p>
            <a:pPr lvl="1">
              <a:spcBef>
                <a:spcPts val="400"/>
              </a:spcBef>
            </a:pPr>
            <a:r>
              <a:rPr lang="da-DK" altLang="da-DK" sz="1800" kern="0" dirty="0">
                <a:ea typeface="ＭＳ Ｐゴシック" pitchFamily="34" charset="-128"/>
              </a:rPr>
              <a:t>Vi kan så lave justeringer og tilpasninger undervejs</a:t>
            </a:r>
          </a:p>
        </p:txBody>
      </p:sp>
      <p:sp>
        <p:nvSpPr>
          <p:cNvPr id="25"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4</a:t>
            </a:fld>
            <a:endParaRPr lang="da-DK" altLang="da-DK" dirty="0"/>
          </a:p>
        </p:txBody>
      </p:sp>
    </p:spTree>
    <p:extLst>
      <p:ext uri="{BB962C8B-B14F-4D97-AF65-F5344CB8AC3E}">
        <p14:creationId xmlns:p14="http://schemas.microsoft.com/office/powerpoint/2010/main" val="294707531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800px-Mandelset_hires"/>
          <p:cNvPicPr>
            <a:picLocks noChangeAspect="1" noChangeArrowheads="1"/>
          </p:cNvPicPr>
          <p:nvPr/>
        </p:nvPicPr>
        <p:blipFill rotWithShape="1">
          <a:blip r:embed="rId3">
            <a:extLst>
              <a:ext uri="{28A0092B-C50C-407E-A947-70E740481C1C}">
                <a14:useLocalDpi xmlns:a14="http://schemas.microsoft.com/office/drawing/2010/main" val="0"/>
              </a:ext>
            </a:extLst>
          </a:blip>
          <a:srcRect l="20193" t="12353" r="20916" b="11906"/>
          <a:stretch/>
        </p:blipFill>
        <p:spPr bwMode="auto">
          <a:xfrm>
            <a:off x="4464788" y="2492896"/>
            <a:ext cx="4283676" cy="398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 name="Rectangle 4"/>
          <p:cNvSpPr>
            <a:spLocks noGrp="1" noChangeArrowheads="1"/>
          </p:cNvSpPr>
          <p:nvPr>
            <p:ph type="title"/>
          </p:nvPr>
        </p:nvSpPr>
        <p:spPr/>
        <p:txBody>
          <a:bodyPr/>
          <a:lstStyle/>
          <a:p>
            <a:pPr eaLnBrk="1" hangingPunct="1"/>
            <a:r>
              <a:rPr lang="da-DK" altLang="da-DK" sz="3200" noProof="0" dirty="0">
                <a:ea typeface="ＭＳ Ｐゴシック" pitchFamily="34" charset="-128"/>
              </a:rPr>
              <a:t>Mandelbrotmængdens egenskaber</a:t>
            </a:r>
          </a:p>
        </p:txBody>
      </p:sp>
      <p:sp>
        <p:nvSpPr>
          <p:cNvPr id="4" name="Text Box 5"/>
          <p:cNvSpPr txBox="1">
            <a:spLocks noChangeArrowheads="1"/>
          </p:cNvSpPr>
          <p:nvPr/>
        </p:nvSpPr>
        <p:spPr bwMode="auto">
          <a:xfrm>
            <a:off x="681262" y="1109072"/>
            <a:ext cx="6267001" cy="320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marL="342900" indent="-342900" eaLnBrk="1" hangingPunct="1">
              <a:spcBef>
                <a:spcPct val="20000"/>
              </a:spcBef>
              <a:buChar char="•"/>
            </a:pPr>
            <a:r>
              <a:rPr lang="da-DK" altLang="da-DK" b="1" kern="0" dirty="0">
                <a:latin typeface="+mn-lt"/>
                <a:cs typeface="ＭＳ Ｐゴシック" pitchFamily="-106" charset="-128"/>
              </a:rPr>
              <a:t>Mandelbrotmængden har en "flosset" kant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nogle punkter er oplagt </a:t>
            </a:r>
            <a:r>
              <a:rPr lang="da-DK" altLang="da-DK" sz="1800" b="1" dirty="0">
                <a:solidFill>
                  <a:srgbClr val="008000"/>
                </a:solidFill>
                <a:latin typeface="+mn-lt"/>
                <a:ea typeface="ＭＳ Ｐゴシック" pitchFamily="-106" charset="-128"/>
              </a:rPr>
              <a:t>med</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og nogle punkter er oplagt </a:t>
            </a:r>
            <a:r>
              <a:rPr lang="da-DK" altLang="da-DK" sz="1800" b="1" dirty="0">
                <a:solidFill>
                  <a:srgbClr val="008000"/>
                </a:solidFill>
                <a:latin typeface="+mn-lt"/>
                <a:ea typeface="ＭＳ Ｐゴシック" pitchFamily="-106" charset="-128"/>
              </a:rPr>
              <a:t>ikke med</a:t>
            </a:r>
            <a:endParaRPr lang="da-DK" altLang="da-DK" dirty="0"/>
          </a:p>
          <a:p>
            <a:pPr marL="342900" lvl="0" indent="-342900" eaLnBrk="1" hangingPunct="1">
              <a:spcBef>
                <a:spcPts val="1800"/>
              </a:spcBef>
              <a:buFontTx/>
              <a:buChar char="•"/>
            </a:pPr>
            <a:r>
              <a:rPr lang="da-DK" altLang="da-DK" b="1" kern="0" dirty="0">
                <a:latin typeface="+mn-lt"/>
                <a:cs typeface="ＭＳ Ｐゴシック" pitchFamily="-106" charset="-128"/>
              </a:rPr>
              <a:t>Langs kanten sker der noget interessant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der på samme tid er </a:t>
            </a:r>
            <a:r>
              <a:rPr lang="da-DK" altLang="da-DK" sz="1800" b="1" dirty="0">
                <a:solidFill>
                  <a:srgbClr val="008000"/>
                </a:solidFill>
                <a:latin typeface="+mn-lt"/>
                <a:ea typeface="ＭＳ Ｐゴシック" pitchFamily="-106" charset="-128"/>
              </a:rPr>
              <a:t>”guddommeligt”</a:t>
            </a:r>
            <a:r>
              <a:rPr lang="da-DK" altLang="da-DK" sz="1800" dirty="0">
                <a:solidFill>
                  <a:srgbClr val="000066"/>
                </a:solidFill>
                <a:latin typeface="+mn-lt"/>
                <a:ea typeface="ＭＳ Ｐゴシック" pitchFamily="-106" charset="-128"/>
              </a:rPr>
              <a:t> smukt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og </a:t>
            </a:r>
            <a:r>
              <a:rPr lang="da-DK" altLang="da-DK" sz="1800" b="1" dirty="0">
                <a:solidFill>
                  <a:srgbClr val="008000"/>
                </a:solidFill>
                <a:latin typeface="+mn-lt"/>
                <a:ea typeface="ＭＳ Ｐゴシック" pitchFamily="-106" charset="-128"/>
              </a:rPr>
              <a:t>”djævelsk”</a:t>
            </a:r>
            <a:r>
              <a:rPr lang="da-DK" altLang="da-DK" sz="1800" dirty="0">
                <a:solidFill>
                  <a:srgbClr val="000066"/>
                </a:solidFill>
                <a:latin typeface="+mn-lt"/>
                <a:ea typeface="ＭＳ Ｐゴシック" pitchFamily="-106" charset="-128"/>
              </a:rPr>
              <a:t> svært at fatte</a:t>
            </a:r>
          </a:p>
          <a:p>
            <a:pPr marL="342900" indent="-342900" eaLnBrk="1" hangingPunct="1">
              <a:spcBef>
                <a:spcPts val="1800"/>
              </a:spcBef>
              <a:buFontTx/>
              <a:buChar char="•"/>
            </a:pPr>
            <a:r>
              <a:rPr lang="da-DK" altLang="da-DK" b="1" kern="0" dirty="0">
                <a:latin typeface="+mn-lt"/>
                <a:cs typeface="ＭＳ Ｐゴシック" pitchFamily="-106" charset="-128"/>
              </a:rPr>
              <a:t>Det vil vi om et øjeblik</a:t>
            </a:r>
            <a:br>
              <a:rPr lang="da-DK" altLang="da-DK" b="1" kern="0" dirty="0">
                <a:latin typeface="+mn-lt"/>
                <a:cs typeface="ＭＳ Ｐゴシック" pitchFamily="-106" charset="-128"/>
              </a:rPr>
            </a:br>
            <a:r>
              <a:rPr lang="da-DK" altLang="da-DK" b="1" kern="0" dirty="0">
                <a:latin typeface="+mn-lt"/>
                <a:cs typeface="ＭＳ Ｐゴシック" pitchFamily="-106" charset="-128"/>
              </a:rPr>
              <a:t>studere nærmere</a:t>
            </a:r>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40</a:t>
            </a:fld>
            <a:endParaRPr lang="da-DK" altLang="da-DK"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Algoritme med farver</a:t>
            </a:r>
          </a:p>
        </p:txBody>
      </p:sp>
      <p:sp>
        <p:nvSpPr>
          <p:cNvPr id="26626" name="Text Box 3"/>
          <p:cNvSpPr txBox="1">
            <a:spLocks noChangeArrowheads="1"/>
          </p:cNvSpPr>
          <p:nvPr/>
        </p:nvSpPr>
        <p:spPr bwMode="auto">
          <a:xfrm>
            <a:off x="1331640" y="1276532"/>
            <a:ext cx="6768752" cy="4514428"/>
          </a:xfrm>
          <a:prstGeom prst="rect">
            <a:avLst/>
          </a:prstGeom>
          <a:solidFill>
            <a:srgbClr val="FFFFCC"/>
          </a:solidFill>
          <a:ln w="28575">
            <a:solidFill>
              <a:srgbClr val="0000FF"/>
            </a:solidFill>
          </a:ln>
        </p:spPr>
        <p:txBody>
          <a:bodyPr wrap="square" lIns="90000" tIns="108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lnSpc>
                <a:spcPct val="90000"/>
              </a:lnSpc>
            </a:pPr>
            <a:r>
              <a:rPr lang="da-DK" altLang="da-DK" b="1" dirty="0">
                <a:solidFill>
                  <a:srgbClr val="7030A0"/>
                </a:solidFill>
                <a:latin typeface="Courier New" pitchFamily="49" charset="0"/>
              </a:rPr>
              <a:t>for</a:t>
            </a:r>
            <a:r>
              <a:rPr lang="da-DK" altLang="da-DK" b="1" dirty="0">
                <a:solidFill>
                  <a:srgbClr val="0000FF"/>
                </a:solidFill>
                <a:latin typeface="Courier New" pitchFamily="49" charset="0"/>
              </a:rPr>
              <a:t> </a:t>
            </a:r>
            <a:r>
              <a:rPr lang="da-DK" altLang="da-DK" b="1" dirty="0" err="1">
                <a:solidFill>
                  <a:schemeClr val="tx1"/>
                </a:solidFill>
                <a:latin typeface="Courier New" pitchFamily="49" charset="0"/>
              </a:rPr>
              <a:t>each</a:t>
            </a:r>
            <a:r>
              <a:rPr lang="da-DK" altLang="da-DK" b="1" dirty="0">
                <a:solidFill>
                  <a:schemeClr val="tx1"/>
                </a:solidFill>
                <a:latin typeface="Courier New" pitchFamily="49" charset="0"/>
              </a:rPr>
              <a:t> point (</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n = 0;</a:t>
            </a:r>
          </a:p>
          <a:p>
            <a:pPr eaLnBrk="1" hangingPunct="1">
              <a:lnSpc>
                <a:spcPct val="90000"/>
              </a:lnSpc>
            </a:pPr>
            <a:r>
              <a:rPr lang="da-DK" altLang="da-DK" sz="1600" b="1" dirty="0">
                <a:solidFill>
                  <a:schemeClr val="tx1"/>
                </a:solidFill>
                <a:latin typeface="Courier New" pitchFamily="49" charset="0"/>
              </a:rPr>
              <a:t>  </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 (0,0); </a:t>
            </a:r>
          </a:p>
          <a:p>
            <a:pPr eaLnBrk="1" hangingPunct="1">
              <a:lnSpc>
                <a:spcPct val="14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while</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a:t>
            </a:r>
            <a:r>
              <a:rPr lang="da-DK" altLang="da-DK" b="1" dirty="0">
                <a:solidFill>
                  <a:schemeClr val="tx1"/>
                </a:solidFill>
                <a:latin typeface="Courier New"/>
                <a:cs typeface="Courier New"/>
                <a:sym typeface="Symbol" pitchFamily="18" charset="2"/>
              </a:rPr>
              <a:t>≤</a:t>
            </a:r>
            <a:r>
              <a:rPr lang="da-DK" altLang="da-DK" b="1" dirty="0">
                <a:solidFill>
                  <a:schemeClr val="tx1"/>
                </a:solidFill>
                <a:latin typeface="Courier New" pitchFamily="49" charset="0"/>
                <a:sym typeface="Symbol" pitchFamily="18" charset="2"/>
              </a:rPr>
              <a:t> 2 &amp;&amp;</a:t>
            </a:r>
            <a:r>
              <a:rPr lang="da-DK" altLang="da-DK" b="1" dirty="0">
                <a:solidFill>
                  <a:schemeClr val="tx1"/>
                </a:solidFill>
                <a:latin typeface="Courier New" pitchFamily="49" charset="0"/>
              </a:rPr>
              <a:t> n &lt; max) {</a:t>
            </a:r>
          </a:p>
          <a:p>
            <a:pPr eaLnBrk="1" hangingPunct="1"/>
            <a:r>
              <a:rPr lang="da-DK" altLang="da-DK" b="1" dirty="0">
                <a:solidFill>
                  <a:schemeClr val="tx1"/>
                </a:solidFill>
                <a:latin typeface="Courier New" pitchFamily="49" charset="0"/>
              </a:rPr>
              <a:t>    </a:t>
            </a:r>
            <a:r>
              <a:rPr lang="da-DK" altLang="da-DK" b="1" i="1" dirty="0">
                <a:solidFill>
                  <a:srgbClr val="FF0000"/>
                </a:solidFill>
                <a:latin typeface="Courier New" pitchFamily="49" charset="0"/>
              </a:rPr>
              <a:t>beregn næste punkt i talfølgen;</a:t>
            </a:r>
          </a:p>
          <a:p>
            <a:pPr eaLnBrk="1" hangingPunct="1"/>
            <a:r>
              <a:rPr lang="da-DK" altLang="da-DK" b="1" dirty="0">
                <a:solidFill>
                  <a:schemeClr val="tx1"/>
                </a:solidFill>
                <a:latin typeface="Courier New" pitchFamily="49" charset="0"/>
              </a:rPr>
              <a:t>    n++;</a:t>
            </a: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endParaRPr lang="da-DK" altLang="da-DK" sz="800" b="1" dirty="0">
              <a:solidFill>
                <a:schemeClr val="tx1"/>
              </a:solidFill>
              <a:latin typeface="Courier New" pitchFamily="49" charset="0"/>
            </a:endParaRPr>
          </a:p>
          <a:p>
            <a:pPr eaLnBrk="1" hangingPunct="1">
              <a:lnSpc>
                <a:spcPct val="140000"/>
              </a:lnSpc>
            </a:pPr>
            <a:r>
              <a:rPr lang="da-DK" altLang="da-DK" b="1" dirty="0">
                <a:solidFill>
                  <a:schemeClr val="tx1"/>
                </a:solidFill>
                <a:latin typeface="Courier New" pitchFamily="49" charset="0"/>
              </a:rPr>
              <a:t>  </a:t>
            </a:r>
            <a:r>
              <a:rPr lang="da-DK" altLang="da-DK" b="1" dirty="0">
                <a:solidFill>
                  <a:srgbClr val="7030A0"/>
                </a:solidFill>
                <a:latin typeface="Courier New" pitchFamily="49" charset="0"/>
              </a:rPr>
              <a:t>if</a:t>
            </a:r>
            <a:r>
              <a:rPr lang="da-DK" altLang="da-DK" b="1" dirty="0">
                <a:solidFill>
                  <a:schemeClr val="tx1"/>
                </a:solidFill>
                <a:latin typeface="Courier New" pitchFamily="49" charset="0"/>
              </a:rPr>
              <a:t>(n = max) {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black</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else</a:t>
            </a:r>
            <a:r>
              <a:rPr lang="da-DK" altLang="da-DK" b="1" dirty="0">
                <a:solidFill>
                  <a:srgbClr val="7030A0"/>
                </a:solidFill>
                <a:latin typeface="Courier New" pitchFamily="49" charset="0"/>
              </a:rPr>
              <a:t> </a:t>
            </a:r>
            <a:r>
              <a:rPr lang="da-DK" altLang="da-DK" b="1" dirty="0">
                <a:solidFill>
                  <a:schemeClr val="tx1"/>
                </a:solidFill>
                <a:latin typeface="Courier New" pitchFamily="49" charset="0"/>
              </a:rPr>
              <a:t>{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(n); </a:t>
            </a:r>
            <a:r>
              <a:rPr lang="da-DK" altLang="da-DK" b="1" dirty="0">
                <a:solidFill>
                  <a:srgbClr val="0000FF"/>
                </a:solidFill>
                <a:latin typeface="Courier New" pitchFamily="49" charset="0"/>
              </a:rPr>
              <a:t>// Not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a:t>
            </a:r>
          </a:p>
        </p:txBody>
      </p:sp>
      <p:sp>
        <p:nvSpPr>
          <p:cNvPr id="26627" name="Rectangle 4"/>
          <p:cNvSpPr>
            <a:spLocks noChangeArrowheads="1"/>
          </p:cNvSpPr>
          <p:nvPr/>
        </p:nvSpPr>
        <p:spPr bwMode="auto">
          <a:xfrm>
            <a:off x="1622633" y="2307657"/>
            <a:ext cx="5219326" cy="1253690"/>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5" name="Left Arrow 4"/>
          <p:cNvSpPr>
            <a:spLocks noChangeArrowheads="1"/>
          </p:cNvSpPr>
          <p:nvPr/>
        </p:nvSpPr>
        <p:spPr bwMode="auto">
          <a:xfrm rot="5400000">
            <a:off x="4010614" y="5337578"/>
            <a:ext cx="741771" cy="381000"/>
          </a:xfrm>
          <a:prstGeom prst="leftArrow">
            <a:avLst>
              <a:gd name="adj1" fmla="val 50000"/>
              <a:gd name="adj2" fmla="val 50000"/>
            </a:avLst>
          </a:prstGeom>
          <a:solidFill>
            <a:srgbClr val="FF0000"/>
          </a:solidFill>
          <a:ln w="9525">
            <a:solidFill>
              <a:srgbClr val="000066"/>
            </a:solidFill>
            <a:round/>
            <a:headEnd/>
            <a:tailEnd type="triangle" w="med" len="med"/>
          </a:ln>
        </p:spPr>
        <p:txBody>
          <a:bodyPr lIns="90000" tIns="46800" rIns="90000" bIns="46800"/>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41</a:t>
            </a:fld>
            <a:endParaRPr lang="da-DK" altLang="da-DK" dirty="0"/>
          </a:p>
        </p:txBody>
      </p:sp>
      <p:sp>
        <p:nvSpPr>
          <p:cNvPr id="8" name="Text Box 5"/>
          <p:cNvSpPr txBox="1">
            <a:spLocks noChangeArrowheads="1"/>
          </p:cNvSpPr>
          <p:nvPr/>
        </p:nvSpPr>
        <p:spPr bwMode="auto">
          <a:xfrm>
            <a:off x="2411760" y="5949280"/>
            <a:ext cx="4896544" cy="736099"/>
          </a:xfrm>
          <a:prstGeom prst="rect">
            <a:avLst/>
          </a:prstGeom>
          <a:noFill/>
          <a:ln>
            <a:noFill/>
          </a:ln>
          <a:effectLst/>
        </p:spPr>
        <p:txBody>
          <a:bodyPr wrap="square" lIns="90487" tIns="44450" rIns="90487" bIns="44450">
            <a:spAutoFit/>
          </a:bodyPr>
          <a:lstStyle/>
          <a:p>
            <a:pPr eaLnBrk="0" hangingPunct="0">
              <a:spcBef>
                <a:spcPts val="1800"/>
              </a:spcBef>
              <a:buClr>
                <a:schemeClr val="tx1"/>
              </a:buClr>
              <a:buSzPct val="75000"/>
              <a:buFont typeface="Monotype Sorts" charset="0"/>
              <a:buNone/>
              <a:defRPr/>
            </a:pPr>
            <a:r>
              <a:rPr lang="da-DK" sz="1400" b="1" dirty="0">
                <a:solidFill>
                  <a:srgbClr val="FF0000"/>
                </a:solidFill>
                <a:latin typeface="+mn-lt"/>
                <a:ea typeface="ＭＳ Ｐゴシック" charset="0"/>
              </a:rPr>
              <a:t>For punkter </a:t>
            </a:r>
            <a:r>
              <a:rPr lang="da-DK" sz="1400" b="1" dirty="0">
                <a:solidFill>
                  <a:srgbClr val="008000"/>
                </a:solidFill>
                <a:latin typeface="+mn-lt"/>
                <a:ea typeface="ＭＳ Ｐゴシック" charset="0"/>
              </a:rPr>
              <a:t>udenfor</a:t>
            </a:r>
            <a:r>
              <a:rPr lang="da-DK" sz="1400" b="1" dirty="0">
                <a:solidFill>
                  <a:srgbClr val="FF0000"/>
                </a:solidFill>
                <a:latin typeface="+mn-lt"/>
                <a:ea typeface="ＭＳ Ｐゴシック" charset="0"/>
              </a:rPr>
              <a:t> </a:t>
            </a:r>
            <a:r>
              <a:rPr lang="da-DK" sz="1400" b="1" dirty="0" err="1">
                <a:solidFill>
                  <a:srgbClr val="FF0000"/>
                </a:solidFill>
                <a:latin typeface="+mn-lt"/>
                <a:ea typeface="ＭＳ Ｐゴシック" charset="0"/>
              </a:rPr>
              <a:t>Mandelbrotmængden</a:t>
            </a:r>
            <a:r>
              <a:rPr lang="da-DK" sz="1400" b="1" dirty="0">
                <a:solidFill>
                  <a:srgbClr val="FF0000"/>
                </a:solidFill>
                <a:latin typeface="+mn-lt"/>
                <a:ea typeface="ＭＳ Ｐゴシック" charset="0"/>
              </a:rPr>
              <a:t> bestemmes farven nu af antallet skridt inden vi kommer uden for cirklen (via en ikke-triviel funktion </a:t>
            </a:r>
            <a:r>
              <a:rPr lang="da-DK" sz="1400" b="1" dirty="0" err="1">
                <a:solidFill>
                  <a:srgbClr val="FF0000"/>
                </a:solidFill>
                <a:latin typeface="+mn-lt"/>
                <a:ea typeface="ＭＳ Ｐゴシック" charset="0"/>
              </a:rPr>
              <a:t>color</a:t>
            </a:r>
            <a:r>
              <a:rPr lang="da-DK" sz="1400" b="1" dirty="0">
                <a:solidFill>
                  <a:srgbClr val="FF0000"/>
                </a:solidFill>
                <a:latin typeface="+mn-lt"/>
                <a:ea typeface="ＭＳ Ｐゴシック" charset="0"/>
              </a:rPr>
              <a:t>)</a:t>
            </a:r>
          </a:p>
        </p:txBody>
      </p:sp>
      <p:sp>
        <p:nvSpPr>
          <p:cNvPr id="9" name="Rectangle 4"/>
          <p:cNvSpPr>
            <a:spLocks noChangeArrowheads="1"/>
          </p:cNvSpPr>
          <p:nvPr/>
        </p:nvSpPr>
        <p:spPr bwMode="auto">
          <a:xfrm>
            <a:off x="1603412" y="3681636"/>
            <a:ext cx="6208947" cy="1740215"/>
          </a:xfrm>
          <a:prstGeom prst="rect">
            <a:avLst/>
          </a:prstGeom>
          <a:noFill/>
          <a:ln w="12700">
            <a:solidFill>
              <a:srgbClr val="0000FF"/>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10" name="Rectangle 4"/>
          <p:cNvSpPr>
            <a:spLocks noChangeArrowheads="1"/>
          </p:cNvSpPr>
          <p:nvPr/>
        </p:nvSpPr>
        <p:spPr bwMode="auto">
          <a:xfrm>
            <a:off x="1631647" y="1666857"/>
            <a:ext cx="5202289" cy="571490"/>
          </a:xfrm>
          <a:prstGeom prst="rect">
            <a:avLst/>
          </a:prstGeom>
          <a:noFill/>
          <a:ln w="12700">
            <a:solidFill>
              <a:srgbClr val="008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11" name="Rectangle 4"/>
          <p:cNvSpPr>
            <a:spLocks noChangeArrowheads="1"/>
          </p:cNvSpPr>
          <p:nvPr/>
        </p:nvSpPr>
        <p:spPr bwMode="auto">
          <a:xfrm>
            <a:off x="3941980" y="4857817"/>
            <a:ext cx="1278092" cy="299375"/>
          </a:xfrm>
          <a:prstGeom prst="rect">
            <a:avLst/>
          </a:prstGeom>
          <a:noFill/>
          <a:ln w="19050">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Tree>
    <p:extLst>
      <p:ext uri="{BB962C8B-B14F-4D97-AF65-F5344CB8AC3E}">
        <p14:creationId xmlns:p14="http://schemas.microsoft.com/office/powerpoint/2010/main" val="3868745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413" name="Rectangle 5"/>
          <p:cNvSpPr>
            <a:spLocks noChangeArrowheads="1"/>
          </p:cNvSpPr>
          <p:nvPr/>
        </p:nvSpPr>
        <p:spPr bwMode="auto">
          <a:xfrm>
            <a:off x="3205163" y="2205038"/>
            <a:ext cx="1582737" cy="1150937"/>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42</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Mandel_zoom_01_head_and_shoul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60" name="Rectangle 4"/>
          <p:cNvSpPr>
            <a:spLocks noChangeArrowheads="1"/>
          </p:cNvSpPr>
          <p:nvPr/>
        </p:nvSpPr>
        <p:spPr bwMode="auto">
          <a:xfrm>
            <a:off x="6011863" y="4221163"/>
            <a:ext cx="1081087" cy="792162"/>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43</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Mandel_zoom_02_seehorse_vall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4" name="Rectangle 4"/>
          <p:cNvSpPr>
            <a:spLocks noChangeArrowheads="1"/>
          </p:cNvSpPr>
          <p:nvPr/>
        </p:nvSpPr>
        <p:spPr bwMode="auto">
          <a:xfrm>
            <a:off x="6156325" y="4005263"/>
            <a:ext cx="2303463" cy="1871662"/>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44</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04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Mandel_zoom_03_seeho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8" name="Rectangle 4"/>
          <p:cNvSpPr>
            <a:spLocks noChangeArrowheads="1"/>
          </p:cNvSpPr>
          <p:nvPr/>
        </p:nvSpPr>
        <p:spPr bwMode="auto">
          <a:xfrm>
            <a:off x="3563938" y="115888"/>
            <a:ext cx="1368425" cy="1009650"/>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45</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Mandel_zoom_04_seehorse_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3" name="Rectangle 5"/>
          <p:cNvSpPr>
            <a:spLocks noChangeArrowheads="1"/>
          </p:cNvSpPr>
          <p:nvPr/>
        </p:nvSpPr>
        <p:spPr bwMode="auto">
          <a:xfrm>
            <a:off x="2771775" y="404813"/>
            <a:ext cx="2952750" cy="2232025"/>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46</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andel_zoom_05_tail_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3"/>
          <p:cNvSpPr>
            <a:spLocks noChangeArrowheads="1"/>
          </p:cNvSpPr>
          <p:nvPr/>
        </p:nvSpPr>
        <p:spPr bwMode="auto">
          <a:xfrm>
            <a:off x="3924300" y="3573463"/>
            <a:ext cx="1511300" cy="1079500"/>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47</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07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Mandel_zoom_06_double_h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771" name="Rectangle 3"/>
          <p:cNvSpPr>
            <a:spLocks noChangeArrowheads="1"/>
          </p:cNvSpPr>
          <p:nvPr/>
        </p:nvSpPr>
        <p:spPr bwMode="auto">
          <a:xfrm>
            <a:off x="3829050" y="3100388"/>
            <a:ext cx="1150938" cy="865187"/>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48</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16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Mandel_zoom_07_satell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47" name="Rectangle 3"/>
          <p:cNvSpPr>
            <a:spLocks noChangeArrowheads="1"/>
          </p:cNvSpPr>
          <p:nvPr/>
        </p:nvSpPr>
        <p:spPr bwMode="auto">
          <a:xfrm>
            <a:off x="2627313" y="3213100"/>
            <a:ext cx="1800225" cy="1368425"/>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49</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15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Ansvarsområder og samarbejdspartnere</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5</a:t>
            </a:fld>
            <a:endParaRPr lang="da-DK" altLang="da-DK" dirty="0"/>
          </a:p>
        </p:txBody>
      </p:sp>
      <p:sp>
        <p:nvSpPr>
          <p:cNvPr id="24" name="Rectangle 3"/>
          <p:cNvSpPr txBox="1">
            <a:spLocks noChangeArrowheads="1"/>
          </p:cNvSpPr>
          <p:nvPr/>
        </p:nvSpPr>
        <p:spPr bwMode="auto">
          <a:xfrm>
            <a:off x="395536" y="1052736"/>
            <a:ext cx="8631233" cy="1252802"/>
          </a:xfrm>
          <a:prstGeom prst="rect">
            <a:avLst/>
          </a:pr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Næste skridt er at identificere de enkelte klassers ansvarsområder og samarbejdspartnere</a:t>
            </a:r>
          </a:p>
          <a:p>
            <a:pPr lvl="1">
              <a:spcBef>
                <a:spcPts val="400"/>
              </a:spcBef>
            </a:pPr>
            <a:r>
              <a:rPr lang="da-DK" altLang="da-DK" sz="1800" kern="0" dirty="0">
                <a:ea typeface="ＭＳ Ｐゴシック" pitchFamily="34" charset="-128"/>
              </a:rPr>
              <a:t>Til dette formål bruges såkaldte CRC-kort, hvor vi har et kort for hver klasse</a:t>
            </a:r>
            <a:br>
              <a:rPr lang="da-DK" altLang="da-DK" sz="1800" kern="0" dirty="0">
                <a:ea typeface="ＭＳ Ｐゴシック" pitchFamily="34" charset="-128"/>
              </a:rPr>
            </a:br>
            <a:r>
              <a:rPr lang="da-DK" altLang="da-DK" sz="1800" kern="0" spc="-60" dirty="0">
                <a:ea typeface="ＭＳ Ｐゴシック" pitchFamily="34" charset="-128"/>
              </a:rPr>
              <a:t>(</a:t>
            </a:r>
            <a:r>
              <a:rPr lang="da-DK" altLang="da-DK" sz="1800" b="1" kern="0" spc="-60" dirty="0">
                <a:solidFill>
                  <a:srgbClr val="008000"/>
                </a:solidFill>
                <a:ea typeface="ＭＳ Ｐゴシック" pitchFamily="34" charset="-128"/>
              </a:rPr>
              <a:t>CRC</a:t>
            </a:r>
            <a:r>
              <a:rPr lang="da-DK" altLang="da-DK" sz="1800" kern="0" spc="-60" dirty="0">
                <a:ea typeface="ＭＳ Ｐゴシック" pitchFamily="34" charset="-128"/>
              </a:rPr>
              <a:t> </a:t>
            </a:r>
            <a:r>
              <a:rPr lang="da-DK" altLang="da-DK" sz="1800" kern="0" spc="-60" dirty="0">
                <a:latin typeface="Arial"/>
                <a:ea typeface="ＭＳ Ｐゴシック" pitchFamily="34" charset="-128"/>
                <a:cs typeface="Arial"/>
              </a:rPr>
              <a:t>≈</a:t>
            </a:r>
            <a:r>
              <a:rPr lang="da-DK" altLang="da-DK" sz="1800" kern="0" spc="-60" dirty="0">
                <a:ea typeface="ＭＳ Ｐゴシック" pitchFamily="34" charset="-128"/>
              </a:rPr>
              <a:t> </a:t>
            </a:r>
            <a:r>
              <a:rPr lang="da-DK" altLang="da-DK" sz="1800" b="1" kern="0" spc="-60" dirty="0">
                <a:solidFill>
                  <a:srgbClr val="008000"/>
                </a:solidFill>
                <a:ea typeface="ＭＳ Ｐゴシック" pitchFamily="34" charset="-128"/>
              </a:rPr>
              <a:t>C</a:t>
            </a:r>
            <a:r>
              <a:rPr lang="da-DK" altLang="da-DK" sz="1800" kern="0" spc="-60" dirty="0">
                <a:ea typeface="ＭＳ Ｐゴシック" pitchFamily="34" charset="-128"/>
              </a:rPr>
              <a:t>lass + </a:t>
            </a:r>
            <a:r>
              <a:rPr lang="da-DK" altLang="da-DK" sz="1800" b="1" kern="0" spc="-60" dirty="0" err="1">
                <a:solidFill>
                  <a:srgbClr val="008000"/>
                </a:solidFill>
                <a:ea typeface="ＭＳ Ｐゴシック" pitchFamily="34" charset="-128"/>
              </a:rPr>
              <a:t>R</a:t>
            </a:r>
            <a:r>
              <a:rPr lang="da-DK" altLang="da-DK" sz="1800" kern="0" spc="-60" dirty="0" err="1">
                <a:ea typeface="ＭＳ Ｐゴシック" pitchFamily="34" charset="-128"/>
              </a:rPr>
              <a:t>esponsibilities</a:t>
            </a:r>
            <a:r>
              <a:rPr lang="da-DK" altLang="da-DK" sz="1800" kern="0" spc="-60" dirty="0">
                <a:ea typeface="ＭＳ Ｐゴシック" pitchFamily="34" charset="-128"/>
              </a:rPr>
              <a:t> + </a:t>
            </a:r>
            <a:r>
              <a:rPr lang="da-DK" altLang="da-DK" sz="1800" b="1" kern="0" spc="-60" dirty="0" err="1">
                <a:solidFill>
                  <a:srgbClr val="008000"/>
                </a:solidFill>
                <a:ea typeface="ＭＳ Ｐゴシック" pitchFamily="34" charset="-128"/>
              </a:rPr>
              <a:t>C</a:t>
            </a:r>
            <a:r>
              <a:rPr lang="da-DK" altLang="da-DK" sz="1800" kern="0" spc="-60" dirty="0" err="1">
                <a:ea typeface="ＭＳ Ｐゴシック" pitchFamily="34" charset="-128"/>
              </a:rPr>
              <a:t>ollaborators</a:t>
            </a:r>
            <a:r>
              <a:rPr lang="da-DK" altLang="da-DK" sz="1800" kern="0" spc="-60" dirty="0">
                <a:ea typeface="ＭＳ Ｐゴシック" pitchFamily="34" charset="-128"/>
              </a:rPr>
              <a:t>)</a:t>
            </a:r>
          </a:p>
        </p:txBody>
      </p:sp>
      <p:grpSp>
        <p:nvGrpSpPr>
          <p:cNvPr id="3" name="Group 2"/>
          <p:cNvGrpSpPr/>
          <p:nvPr/>
        </p:nvGrpSpPr>
        <p:grpSpPr>
          <a:xfrm>
            <a:off x="2987825" y="2640336"/>
            <a:ext cx="5538337" cy="1652760"/>
            <a:chOff x="2242108" y="3777585"/>
            <a:chExt cx="5584645" cy="1707679"/>
          </a:xfrm>
        </p:grpSpPr>
        <p:sp>
          <p:nvSpPr>
            <p:cNvPr id="25" name="Rectangle 24"/>
            <p:cNvSpPr>
              <a:spLocks noChangeArrowheads="1"/>
            </p:cNvSpPr>
            <p:nvPr/>
          </p:nvSpPr>
          <p:spPr bwMode="auto">
            <a:xfrm>
              <a:off x="2242108" y="3777585"/>
              <a:ext cx="5584645" cy="1707679"/>
            </a:xfrm>
            <a:prstGeom prst="rect">
              <a:avLst/>
            </a:prstGeom>
            <a:solidFill>
              <a:srgbClr val="F9D29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80000">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lnSpc>
                  <a:spcPct val="140000"/>
                </a:lnSpc>
                <a:tabLst>
                  <a:tab pos="3589338" algn="l"/>
                </a:tabLst>
                <a:defRPr/>
              </a:pPr>
              <a:r>
                <a:rPr lang="en-US" sz="1800" dirty="0" err="1">
                  <a:solidFill>
                    <a:srgbClr val="C00000"/>
                  </a:solidFill>
                  <a:latin typeface="+mj-lt"/>
                  <a:ea typeface="ＭＳ Ｐゴシック" charset="0"/>
                  <a:cs typeface="ＭＳ Ｐゴシック" charset="0"/>
                </a:rPr>
                <a:t>CinemaBookingSystem</a:t>
              </a:r>
              <a:r>
                <a:rPr lang="en-US" sz="1800" dirty="0">
                  <a:solidFill>
                    <a:srgbClr val="C00000"/>
                  </a:solidFill>
                  <a:latin typeface="+mj-lt"/>
                  <a:ea typeface="ＭＳ Ｐゴシック" charset="0"/>
                  <a:cs typeface="ＭＳ Ｐゴシック" charset="0"/>
                </a:rPr>
                <a:t>	Collaborators   </a:t>
              </a:r>
              <a:br>
                <a:rPr lang="en-US" sz="1800" dirty="0">
                  <a:solidFill>
                    <a:srgbClr val="C00000"/>
                  </a:solidFill>
                  <a:latin typeface="+mj-lt"/>
                  <a:ea typeface="ＭＳ Ｐゴシック" charset="0"/>
                  <a:cs typeface="ＭＳ Ｐゴシック" charset="0"/>
                </a:rPr>
              </a:br>
              <a:endParaRPr lang="en-US" sz="500" dirty="0">
                <a:solidFill>
                  <a:srgbClr val="C00000"/>
                </a:solidFill>
                <a:latin typeface="+mj-lt"/>
                <a:ea typeface="ＭＳ Ｐゴシック" charset="0"/>
                <a:cs typeface="ＭＳ Ｐゴシック" charset="0"/>
              </a:endParaRPr>
            </a:p>
            <a:p>
              <a:pPr>
                <a:lnSpc>
                  <a:spcPct val="110000"/>
                </a:lnSpc>
                <a:spcBef>
                  <a:spcPts val="0"/>
                </a:spcBef>
                <a:tabLst>
                  <a:tab pos="3589338" algn="l"/>
                </a:tabLst>
                <a:defRPr/>
              </a:pPr>
              <a:r>
                <a:rPr lang="en-US" sz="1600" b="0" dirty="0">
                  <a:solidFill>
                    <a:srgbClr val="002060"/>
                  </a:solidFill>
                  <a:latin typeface="+mj-lt"/>
                  <a:ea typeface="ＭＳ Ｐゴシック" charset="0"/>
                  <a:cs typeface="ＭＳ Ｐゴシック" charset="0"/>
                </a:rPr>
                <a:t>Can find shows by title and day	</a:t>
              </a:r>
              <a:r>
                <a:rPr lang="en-US" sz="1600" dirty="0">
                  <a:solidFill>
                    <a:srgbClr val="002060"/>
                  </a:solidFill>
                  <a:latin typeface="+mj-lt"/>
                  <a:ea typeface="ＭＳ Ｐゴシック" charset="0"/>
                  <a:cs typeface="ＭＳ Ｐゴシック" charset="0"/>
                </a:rPr>
                <a:t>Show</a:t>
              </a:r>
              <a:br>
                <a:rPr lang="en-US" sz="1600" b="0" dirty="0">
                  <a:solidFill>
                    <a:srgbClr val="002060"/>
                  </a:solidFill>
                  <a:latin typeface="+mj-lt"/>
                  <a:ea typeface="ＭＳ Ｐゴシック" charset="0"/>
                  <a:cs typeface="ＭＳ Ｐゴシック" charset="0"/>
                </a:rPr>
              </a:br>
              <a:r>
                <a:rPr lang="en-US" sz="1600" b="0" dirty="0">
                  <a:solidFill>
                    <a:srgbClr val="002060"/>
                  </a:solidFill>
                  <a:latin typeface="+mj-lt"/>
                  <a:ea typeface="ＭＳ Ｐゴシック" charset="0"/>
                  <a:cs typeface="ＭＳ Ｐゴシック" charset="0"/>
                </a:rPr>
                <a:t>Stores collection of</a:t>
              </a:r>
              <a:r>
                <a:rPr lang="en-US" sz="1600" dirty="0">
                  <a:solidFill>
                    <a:srgbClr val="002060"/>
                  </a:solidFill>
                  <a:latin typeface="+mj-lt"/>
                  <a:ea typeface="ＭＳ Ｐゴシック" charset="0"/>
                  <a:cs typeface="ＭＳ Ｐゴシック" charset="0"/>
                </a:rPr>
                <a:t> </a:t>
              </a:r>
              <a:r>
                <a:rPr lang="en-US" sz="1600" b="0" dirty="0">
                  <a:solidFill>
                    <a:srgbClr val="002060"/>
                  </a:solidFill>
                  <a:latin typeface="+mj-lt"/>
                  <a:ea typeface="ＭＳ Ｐゴシック" charset="0"/>
                  <a:cs typeface="ＭＳ Ｐゴシック" charset="0"/>
                </a:rPr>
                <a:t>shows</a:t>
              </a:r>
              <a:r>
                <a:rPr lang="en-US" sz="1600" dirty="0">
                  <a:solidFill>
                    <a:srgbClr val="002060"/>
                  </a:solidFill>
                  <a:latin typeface="+mj-lt"/>
                  <a:ea typeface="ＭＳ Ｐゴシック" charset="0"/>
                  <a:cs typeface="ＭＳ Ｐゴシック" charset="0"/>
                </a:rPr>
                <a:t>	Collection</a:t>
              </a:r>
            </a:p>
            <a:p>
              <a:pPr>
                <a:tabLst>
                  <a:tab pos="3589338" algn="l"/>
                </a:tabLst>
                <a:defRPr/>
              </a:pPr>
              <a:r>
                <a:rPr lang="en-US" sz="1600" b="0" dirty="0">
                  <a:solidFill>
                    <a:srgbClr val="002060"/>
                  </a:solidFill>
                  <a:latin typeface="+mj-lt"/>
                  <a:ea typeface="ＭＳ Ｐゴシック" charset="0"/>
                  <a:cs typeface="ＭＳ Ｐゴシック" charset="0"/>
                </a:rPr>
                <a:t>Retrieves/displays show details</a:t>
              </a:r>
              <a:br>
                <a:rPr lang="en-US" sz="1800" b="0" dirty="0">
                  <a:solidFill>
                    <a:srgbClr val="002060"/>
                  </a:solidFill>
                  <a:latin typeface="+mj-lt"/>
                  <a:ea typeface="ＭＳ Ｐゴシック" charset="0"/>
                  <a:cs typeface="ＭＳ Ｐゴシック" charset="0"/>
                </a:rPr>
              </a:br>
              <a:r>
                <a:rPr lang="en-US" sz="1800" b="0" dirty="0">
                  <a:solidFill>
                    <a:srgbClr val="002060"/>
                  </a:solidFill>
                  <a:latin typeface="+mj-lt"/>
                  <a:ea typeface="ＭＳ Ｐゴシック" charset="0"/>
                  <a:cs typeface="ＭＳ Ｐゴシック" charset="0"/>
                </a:rPr>
                <a:t>...</a:t>
              </a:r>
            </a:p>
          </p:txBody>
        </p:sp>
        <p:sp>
          <p:nvSpPr>
            <p:cNvPr id="26" name="Line 4"/>
            <p:cNvSpPr>
              <a:spLocks noChangeShapeType="1"/>
            </p:cNvSpPr>
            <p:nvPr/>
          </p:nvSpPr>
          <p:spPr bwMode="auto">
            <a:xfrm flipV="1">
              <a:off x="2242108" y="4221621"/>
              <a:ext cx="5543112" cy="202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dirty="0">
                  <a:ea typeface="ＭＳ Ｐゴシック" charset="0"/>
                  <a:cs typeface="ＭＳ Ｐゴシック" charset="0"/>
                </a:rPr>
                <a:t>                               </a:t>
              </a:r>
            </a:p>
          </p:txBody>
        </p:sp>
        <p:sp>
          <p:nvSpPr>
            <p:cNvPr id="27" name="Line 5"/>
            <p:cNvSpPr>
              <a:spLocks noChangeShapeType="1"/>
            </p:cNvSpPr>
            <p:nvPr/>
          </p:nvSpPr>
          <p:spPr bwMode="auto">
            <a:xfrm flipH="1">
              <a:off x="5858062" y="3777586"/>
              <a:ext cx="10082" cy="17013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dirty="0">
                  <a:ea typeface="ＭＳ Ｐゴシック" charset="0"/>
                  <a:cs typeface="ＭＳ Ｐゴシック" charset="0"/>
                </a:rPr>
                <a:t>                             </a:t>
              </a:r>
            </a:p>
          </p:txBody>
        </p:sp>
      </p:grpSp>
      <p:sp>
        <p:nvSpPr>
          <p:cNvPr id="29" name="Text Box 21"/>
          <p:cNvSpPr txBox="1">
            <a:spLocks noChangeArrowheads="1"/>
          </p:cNvSpPr>
          <p:nvPr/>
        </p:nvSpPr>
        <p:spPr bwMode="auto">
          <a:xfrm>
            <a:off x="1069245" y="2755655"/>
            <a:ext cx="15786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r" eaLnBrk="1" hangingPunct="1">
              <a:spcBef>
                <a:spcPct val="50000"/>
              </a:spcBef>
              <a:buFontTx/>
              <a:buNone/>
            </a:pPr>
            <a:r>
              <a:rPr lang="da-DK" altLang="da-DK" sz="1400" b="1" dirty="0">
                <a:solidFill>
                  <a:srgbClr val="FF0000"/>
                </a:solidFill>
              </a:rPr>
              <a:t>Klassens navn</a:t>
            </a:r>
          </a:p>
        </p:txBody>
      </p:sp>
      <p:sp>
        <p:nvSpPr>
          <p:cNvPr id="31" name="Line 22"/>
          <p:cNvSpPr>
            <a:spLocks noChangeShapeType="1"/>
          </p:cNvSpPr>
          <p:nvPr/>
        </p:nvSpPr>
        <p:spPr bwMode="auto">
          <a:xfrm flipV="1">
            <a:off x="2659610" y="2890280"/>
            <a:ext cx="32821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2" name="Text Box 21"/>
          <p:cNvSpPr txBox="1">
            <a:spLocks noChangeArrowheads="1"/>
          </p:cNvSpPr>
          <p:nvPr/>
        </p:nvSpPr>
        <p:spPr bwMode="auto">
          <a:xfrm>
            <a:off x="746723" y="3504432"/>
            <a:ext cx="1869134"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r" eaLnBrk="1" hangingPunct="1">
              <a:lnSpc>
                <a:spcPct val="90000"/>
              </a:lnSpc>
              <a:spcBef>
                <a:spcPct val="50000"/>
              </a:spcBef>
              <a:buFontTx/>
              <a:buNone/>
            </a:pPr>
            <a:r>
              <a:rPr lang="da-DK" altLang="da-DK" sz="1400" b="1" dirty="0">
                <a:solidFill>
                  <a:srgbClr val="FF0000"/>
                </a:solidFill>
              </a:rPr>
              <a:t>Klassens ansvarsområder</a:t>
            </a:r>
            <a:br>
              <a:rPr lang="da-DK" altLang="da-DK" sz="1400" b="1" dirty="0">
                <a:solidFill>
                  <a:srgbClr val="FF0000"/>
                </a:solidFill>
              </a:rPr>
            </a:br>
            <a:r>
              <a:rPr lang="da-DK" altLang="da-DK" sz="1400" b="1" dirty="0">
                <a:solidFill>
                  <a:srgbClr val="FF0000"/>
                </a:solidFill>
              </a:rPr>
              <a:t>(bliver til metoder)</a:t>
            </a:r>
          </a:p>
        </p:txBody>
      </p:sp>
      <p:sp>
        <p:nvSpPr>
          <p:cNvPr id="34" name="Line 22"/>
          <p:cNvSpPr>
            <a:spLocks noChangeShapeType="1"/>
          </p:cNvSpPr>
          <p:nvPr/>
        </p:nvSpPr>
        <p:spPr bwMode="auto">
          <a:xfrm flipV="1">
            <a:off x="2647903" y="3670940"/>
            <a:ext cx="32821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5" name="Line 22"/>
          <p:cNvSpPr>
            <a:spLocks noChangeShapeType="1"/>
          </p:cNvSpPr>
          <p:nvPr/>
        </p:nvSpPr>
        <p:spPr bwMode="auto">
          <a:xfrm>
            <a:off x="7748167" y="2527583"/>
            <a:ext cx="0" cy="30741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6084168" y="2060848"/>
            <a:ext cx="295232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400" b="1" dirty="0">
                <a:solidFill>
                  <a:srgbClr val="FF0000"/>
                </a:solidFill>
              </a:rPr>
              <a:t>Klassens samarbejdspartnere</a:t>
            </a:r>
            <a:br>
              <a:rPr lang="da-DK" altLang="da-DK" sz="1400" b="1" dirty="0">
                <a:solidFill>
                  <a:srgbClr val="FF0000"/>
                </a:solidFill>
              </a:rPr>
            </a:br>
            <a:r>
              <a:rPr lang="da-DK" altLang="da-DK" sz="1400" b="1" dirty="0">
                <a:solidFill>
                  <a:srgbClr val="FF0000"/>
                </a:solidFill>
              </a:rPr>
              <a:t>(de klasser den interagerer med)</a:t>
            </a:r>
          </a:p>
        </p:txBody>
      </p:sp>
      <p:sp>
        <p:nvSpPr>
          <p:cNvPr id="15" name="Rectangle 3"/>
          <p:cNvSpPr txBox="1">
            <a:spLocks noChangeArrowheads="1"/>
          </p:cNvSpPr>
          <p:nvPr/>
        </p:nvSpPr>
        <p:spPr bwMode="auto">
          <a:xfrm>
            <a:off x="395536" y="4437112"/>
            <a:ext cx="8748464" cy="223224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800"/>
              </a:spcBef>
              <a:buChar char="•"/>
            </a:pPr>
            <a:r>
              <a:rPr lang="da-DK" altLang="da-DK" b="1" kern="0" dirty="0" err="1">
                <a:solidFill>
                  <a:srgbClr val="A50021"/>
                </a:solidFill>
                <a:ea typeface="ＭＳ Ｐゴシック" pitchFamily="34" charset="-128"/>
                <a:cs typeface="ＭＳ Ｐゴシック" pitchFamily="-106" charset="-128"/>
              </a:rPr>
              <a:t>CRC</a:t>
            </a:r>
            <a:r>
              <a:rPr lang="da-DK" altLang="da-DK" b="1" kern="0" dirty="0">
                <a:solidFill>
                  <a:srgbClr val="A50021"/>
                </a:solidFill>
                <a:ea typeface="ＭＳ Ｐゴシック" pitchFamily="34" charset="-128"/>
                <a:cs typeface="ＭＳ Ｐゴシック" pitchFamily="-106" charset="-128"/>
              </a:rPr>
              <a:t>-</a:t>
            </a:r>
            <a:r>
              <a:rPr lang="da-DK" altLang="da-DK" b="1" kern="0" spc="-20" dirty="0">
                <a:solidFill>
                  <a:srgbClr val="A50021"/>
                </a:solidFill>
                <a:ea typeface="ＭＳ Ｐゴシック" pitchFamily="34" charset="-128"/>
                <a:cs typeface="ＭＳ Ｐゴシック" pitchFamily="-106" charset="-128"/>
              </a:rPr>
              <a:t>kortene udfyldes ved at gennemspille en række </a:t>
            </a:r>
            <a:r>
              <a:rPr lang="da-DK" altLang="da-DK" b="1" kern="0" spc="-20" dirty="0">
                <a:solidFill>
                  <a:srgbClr val="008000"/>
                </a:solidFill>
                <a:ea typeface="ＭＳ Ｐゴシック" pitchFamily="34" charset="-128"/>
                <a:cs typeface="ＭＳ Ｐゴシック" pitchFamily="-106" charset="-128"/>
              </a:rPr>
              <a:t>scenarier</a:t>
            </a:r>
            <a:r>
              <a:rPr lang="da-DK" altLang="da-DK" b="1" kern="0" spc="-20" dirty="0">
                <a:solidFill>
                  <a:srgbClr val="A50021"/>
                </a:solidFill>
                <a:ea typeface="ＭＳ Ｐゴシック" pitchFamily="34" charset="-128"/>
                <a:cs typeface="ＭＳ Ｐゴシック" pitchFamily="-106" charset="-128"/>
              </a:rPr>
              <a:t> – dvs</a:t>
            </a:r>
            <a:r>
              <a:rPr lang="da-DK" altLang="da-DK" b="1" kern="0" dirty="0">
                <a:solidFill>
                  <a:srgbClr val="A50021"/>
                </a:solidFill>
                <a:ea typeface="ＭＳ Ｐゴシック" pitchFamily="34" charset="-128"/>
                <a:cs typeface="ＭＳ Ｐゴシック" pitchFamily="-106" charset="-128"/>
              </a:rPr>
              <a:t>. </a:t>
            </a:r>
            <a:r>
              <a:rPr lang="da-DK" altLang="da-DK" b="1" kern="0" dirty="0">
                <a:solidFill>
                  <a:srgbClr val="008000"/>
                </a:solidFill>
                <a:ea typeface="ＭＳ Ｐゴシック" pitchFamily="34" charset="-128"/>
                <a:cs typeface="ＭＳ Ｐゴシック" pitchFamily="-106" charset="-128"/>
              </a:rPr>
              <a:t>eksempler</a:t>
            </a:r>
            <a:r>
              <a:rPr lang="da-DK" altLang="da-DK" b="1" kern="0" dirty="0">
                <a:solidFill>
                  <a:srgbClr val="A50021"/>
                </a:solidFill>
                <a:ea typeface="ＭＳ Ｐゴシック" pitchFamily="34" charset="-128"/>
                <a:cs typeface="ＭＳ Ｐゴシック" pitchFamily="-106" charset="-128"/>
              </a:rPr>
              <a:t> på handlingssekvenser, der kan forekomme i systemet</a:t>
            </a:r>
          </a:p>
          <a:p>
            <a:pPr lvl="1">
              <a:spcBef>
                <a:spcPts val="300"/>
              </a:spcBef>
            </a:pPr>
            <a:r>
              <a:rPr lang="da-DK" altLang="da-DK" sz="1800" kern="0" dirty="0">
                <a:ea typeface="ＭＳ Ｐゴシック" pitchFamily="34" charset="-128"/>
              </a:rPr>
              <a:t>Reservation af plads til "</a:t>
            </a:r>
            <a:r>
              <a:rPr lang="da-DK" altLang="da-DK" sz="1800" kern="0" dirty="0" err="1">
                <a:ea typeface="ＭＳ Ｐゴシック" pitchFamily="34" charset="-128"/>
              </a:rPr>
              <a:t>Godfarther</a:t>
            </a:r>
            <a:r>
              <a:rPr lang="da-DK" altLang="da-DK" sz="1800" kern="0" dirty="0">
                <a:ea typeface="ＭＳ Ｐゴシック" pitchFamily="34" charset="-128"/>
              </a:rPr>
              <a:t> i aften"</a:t>
            </a:r>
          </a:p>
          <a:p>
            <a:pPr lvl="1">
              <a:spcBef>
                <a:spcPts val="300"/>
              </a:spcBef>
            </a:pPr>
            <a:r>
              <a:rPr lang="da-DK" altLang="da-DK" sz="1800" kern="0" dirty="0">
                <a:ea typeface="ＭＳ Ｐゴシック" pitchFamily="34" charset="-128"/>
              </a:rPr>
              <a:t>5 pladser ved siden af hinanden</a:t>
            </a:r>
          </a:p>
          <a:p>
            <a:pPr lvl="1">
              <a:spcBef>
                <a:spcPts val="300"/>
              </a:spcBef>
            </a:pPr>
            <a:r>
              <a:rPr lang="da-DK" altLang="da-DK" sz="1800" kern="0" dirty="0">
                <a:ea typeface="ＭＳ Ｐゴシック" pitchFamily="34" charset="-128"/>
              </a:rPr>
              <a:t>Oplysning om, hvilke pladser en kunde har reserveret</a:t>
            </a:r>
          </a:p>
          <a:p>
            <a:pPr lvl="1">
              <a:spcBef>
                <a:spcPts val="300"/>
              </a:spcBef>
            </a:pPr>
            <a:r>
              <a:rPr lang="da-DK" altLang="da-DK" sz="1800" kern="0" dirty="0">
                <a:ea typeface="ＭＳ Ｐゴシック" pitchFamily="34" charset="-128"/>
              </a:rPr>
              <a:t>Tilføjelse af 2 ekstra pladser til eksisterende reservation</a:t>
            </a:r>
          </a:p>
          <a:p>
            <a:pPr lvl="1">
              <a:spcBef>
                <a:spcPts val="300"/>
              </a:spcBef>
            </a:pPr>
            <a:r>
              <a:rPr lang="da-DK" altLang="da-DK" sz="1800" kern="0" dirty="0">
                <a:ea typeface="ＭＳ Ｐゴシック" pitchFamily="34" charset="-128"/>
              </a:rPr>
              <a:t>Afbestilling, osv.</a:t>
            </a:r>
          </a:p>
        </p:txBody>
      </p:sp>
      <p:sp>
        <p:nvSpPr>
          <p:cNvPr id="16" name="Text Box 21"/>
          <p:cNvSpPr txBox="1">
            <a:spLocks noChangeArrowheads="1"/>
          </p:cNvSpPr>
          <p:nvPr/>
        </p:nvSpPr>
        <p:spPr bwMode="auto">
          <a:xfrm>
            <a:off x="6816134" y="5378953"/>
            <a:ext cx="2022086"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Se evt. Taxi Company eksemplet i kapitel 16</a:t>
            </a:r>
          </a:p>
        </p:txBody>
      </p:sp>
    </p:spTree>
    <p:extLst>
      <p:ext uri="{BB962C8B-B14F-4D97-AF65-F5344CB8AC3E}">
        <p14:creationId xmlns:p14="http://schemas.microsoft.com/office/powerpoint/2010/main" val="261936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descr="Mandel_zoom_08_satellite_anten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79D6334F-DE2F-4411-9B95-08B6A10C9B25}" type="slidenum">
              <a:rPr lang="da-DK" altLang="da-DK" smtClean="0"/>
              <a:pPr/>
              <a:t>50</a:t>
            </a:fld>
            <a:endParaRPr lang="da-DK" altLang="da-DK" dirty="0"/>
          </a:p>
        </p:txBody>
      </p:sp>
      <p:sp>
        <p:nvSpPr>
          <p:cNvPr id="5" name="Rectangle 3"/>
          <p:cNvSpPr txBox="1">
            <a:spLocks noChangeArrowheads="1"/>
          </p:cNvSpPr>
          <p:nvPr/>
        </p:nvSpPr>
        <p:spPr bwMode="auto">
          <a:xfrm>
            <a:off x="5724128" y="2780928"/>
            <a:ext cx="1374941" cy="50405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200" kern="0" dirty="0">
                <a:ea typeface="ＭＳ Ｐゴシック" pitchFamily="34" charset="-128"/>
              </a:rPr>
              <a:t>Og sådan kunne vi blive ved</a:t>
            </a:r>
          </a:p>
          <a:p>
            <a:pPr algn="l" eaLnBrk="1" hangingPunct="1">
              <a:spcBef>
                <a:spcPts val="2400"/>
              </a:spcBef>
            </a:pPr>
            <a:r>
              <a:rPr lang="da-DK" altLang="da-DK" sz="1200" kern="0" dirty="0">
                <a:ea typeface="ＭＳ Ｐゴシック" pitchFamily="34" charset="-128"/>
              </a:rPr>
              <a:t>Vi har indtil nu zoomet ind med en faktor på ca. 50.000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3" descr="800px-Mandelset_hires"/>
          <p:cNvPicPr>
            <a:picLocks noChangeAspect="1" noChangeArrowheads="1"/>
          </p:cNvPicPr>
          <p:nvPr/>
        </p:nvPicPr>
        <p:blipFill rotWithShape="1">
          <a:blip r:embed="rId3">
            <a:extLst>
              <a:ext uri="{28A0092B-C50C-407E-A947-70E740481C1C}">
                <a14:useLocalDpi xmlns:a14="http://schemas.microsoft.com/office/drawing/2010/main" val="0"/>
              </a:ext>
            </a:extLst>
          </a:blip>
          <a:srcRect l="20193" t="12353" r="20916" b="11906"/>
          <a:stretch/>
        </p:blipFill>
        <p:spPr bwMode="auto">
          <a:xfrm>
            <a:off x="683568" y="1211357"/>
            <a:ext cx="4558664" cy="398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09" name="Rectangle 2"/>
          <p:cNvSpPr>
            <a:spLocks noGrp="1" noChangeArrowheads="1"/>
          </p:cNvSpPr>
          <p:nvPr>
            <p:ph type="title"/>
          </p:nvPr>
        </p:nvSpPr>
        <p:spPr>
          <a:xfrm>
            <a:off x="401393" y="245792"/>
            <a:ext cx="8207375" cy="682625"/>
          </a:xfrm>
        </p:spPr>
        <p:txBody>
          <a:bodyPr/>
          <a:lstStyle/>
          <a:p>
            <a:pPr eaLnBrk="1" hangingPunct="1"/>
            <a:r>
              <a:rPr lang="da-DK" altLang="da-DK" sz="3200" noProof="0" dirty="0">
                <a:ea typeface="ＭＳ Ｐゴシック" pitchFamily="34" charset="-128"/>
              </a:rPr>
              <a:t>Til sidst vil vi undersøge "halsen"</a:t>
            </a:r>
          </a:p>
        </p:txBody>
      </p:sp>
      <p:sp>
        <p:nvSpPr>
          <p:cNvPr id="4" name="Slide Number Placeholder 3"/>
          <p:cNvSpPr>
            <a:spLocks noGrp="1"/>
          </p:cNvSpPr>
          <p:nvPr>
            <p:ph type="sldNum" sz="quarter" idx="4"/>
          </p:nvPr>
        </p:nvSpPr>
        <p:spPr>
          <a:xfrm>
            <a:off x="8537467" y="6403755"/>
            <a:ext cx="611560" cy="457200"/>
          </a:xfrm>
        </p:spPr>
        <p:txBody>
          <a:bodyPr/>
          <a:lstStyle/>
          <a:p>
            <a:fld id="{09A55395-2BED-4A30-9795-02A173C60FCF}" type="slidenum">
              <a:rPr lang="da-DK" altLang="da-DK" smtClean="0"/>
              <a:pPr/>
              <a:t>51</a:t>
            </a:fld>
            <a:endParaRPr lang="da-DK" altLang="da-DK" dirty="0"/>
          </a:p>
        </p:txBody>
      </p:sp>
      <p:sp>
        <p:nvSpPr>
          <p:cNvPr id="27" name="Rectangle 26"/>
          <p:cNvSpPr/>
          <p:nvPr/>
        </p:nvSpPr>
        <p:spPr bwMode="auto">
          <a:xfrm>
            <a:off x="5728106" y="1501099"/>
            <a:ext cx="2733675" cy="2152650"/>
          </a:xfrm>
          <a:prstGeom prst="rect">
            <a:avLst/>
          </a:prstGeom>
          <a:solidFill>
            <a:srgbClr val="FFFFCC"/>
          </a:solidFill>
          <a:ln w="28575" cap="flat" cmpd="sng" algn="ctr">
            <a:solidFill>
              <a:srgbClr val="0000FF"/>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3" name="Text Box 9"/>
          <p:cNvSpPr txBox="1">
            <a:spLocks noChangeArrowheads="1"/>
          </p:cNvSpPr>
          <p:nvPr/>
        </p:nvSpPr>
        <p:spPr bwMode="auto">
          <a:xfrm>
            <a:off x="5796438" y="1863355"/>
            <a:ext cx="113982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600" dirty="0"/>
              <a:t>0.1</a:t>
            </a:r>
          </a:p>
          <a:p>
            <a:pPr eaLnBrk="1" hangingPunct="1"/>
            <a:r>
              <a:rPr lang="da-DK" altLang="da-DK" sz="1600" dirty="0"/>
              <a:t>0.01</a:t>
            </a:r>
          </a:p>
          <a:p>
            <a:pPr eaLnBrk="1" hangingPunct="1"/>
            <a:r>
              <a:rPr lang="da-DK" altLang="da-DK" sz="1600" dirty="0"/>
              <a:t>0.001</a:t>
            </a:r>
          </a:p>
          <a:p>
            <a:pPr eaLnBrk="1" hangingPunct="1"/>
            <a:r>
              <a:rPr lang="da-DK" altLang="da-DK" sz="1600" dirty="0"/>
              <a:t>0.0001</a:t>
            </a:r>
          </a:p>
          <a:p>
            <a:pPr eaLnBrk="1" hangingPunct="1"/>
            <a:r>
              <a:rPr lang="da-DK" altLang="da-DK" sz="1600" dirty="0"/>
              <a:t>0.00001</a:t>
            </a:r>
          </a:p>
          <a:p>
            <a:pPr eaLnBrk="1" hangingPunct="1"/>
            <a:r>
              <a:rPr lang="da-DK" altLang="da-DK" sz="1600" dirty="0"/>
              <a:t>0.000001</a:t>
            </a:r>
          </a:p>
          <a:p>
            <a:pPr eaLnBrk="1" hangingPunct="1"/>
            <a:r>
              <a:rPr lang="da-DK" altLang="da-DK" sz="1600" dirty="0"/>
              <a:t>0.0000001</a:t>
            </a:r>
          </a:p>
        </p:txBody>
      </p:sp>
      <p:sp>
        <p:nvSpPr>
          <p:cNvPr id="34" name="Text Box 10"/>
          <p:cNvSpPr txBox="1">
            <a:spLocks noChangeArrowheads="1"/>
          </p:cNvSpPr>
          <p:nvPr/>
        </p:nvSpPr>
        <p:spPr bwMode="auto">
          <a:xfrm>
            <a:off x="7305287" y="1854320"/>
            <a:ext cx="10826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r" eaLnBrk="1" hangingPunct="1"/>
            <a:r>
              <a:rPr lang="da-DK" altLang="da-DK" sz="1600" dirty="0"/>
              <a:t>33</a:t>
            </a:r>
          </a:p>
          <a:p>
            <a:pPr algn="r" eaLnBrk="1" hangingPunct="1"/>
            <a:r>
              <a:rPr lang="da-DK" altLang="da-DK" sz="1600" dirty="0"/>
              <a:t>315</a:t>
            </a:r>
          </a:p>
          <a:p>
            <a:pPr algn="r" eaLnBrk="1" hangingPunct="1"/>
            <a:r>
              <a:rPr lang="da-DK" altLang="da-DK" sz="1600" dirty="0"/>
              <a:t>3143</a:t>
            </a:r>
          </a:p>
          <a:p>
            <a:pPr algn="r" eaLnBrk="1" hangingPunct="1"/>
            <a:r>
              <a:rPr lang="da-DK" altLang="da-DK" sz="1600" dirty="0"/>
              <a:t>31417</a:t>
            </a:r>
          </a:p>
          <a:p>
            <a:pPr algn="r" eaLnBrk="1" hangingPunct="1"/>
            <a:r>
              <a:rPr lang="da-DK" altLang="da-DK" sz="1600" dirty="0"/>
              <a:t>314160</a:t>
            </a:r>
          </a:p>
          <a:p>
            <a:pPr algn="r" eaLnBrk="1" hangingPunct="1"/>
            <a:r>
              <a:rPr lang="da-DK" altLang="da-DK" sz="1600" dirty="0"/>
              <a:t>3141593</a:t>
            </a:r>
          </a:p>
          <a:p>
            <a:pPr algn="r" eaLnBrk="1" hangingPunct="1"/>
            <a:r>
              <a:rPr lang="da-DK" altLang="da-DK" sz="1600" dirty="0"/>
              <a:t>31415927</a:t>
            </a:r>
          </a:p>
        </p:txBody>
      </p:sp>
      <p:grpSp>
        <p:nvGrpSpPr>
          <p:cNvPr id="35" name="Group 22"/>
          <p:cNvGrpSpPr>
            <a:grpSpLocks/>
          </p:cNvGrpSpPr>
          <p:nvPr/>
        </p:nvGrpSpPr>
        <p:grpSpPr bwMode="auto">
          <a:xfrm>
            <a:off x="5724137" y="1457444"/>
            <a:ext cx="2735263" cy="2197101"/>
            <a:chOff x="386" y="2614"/>
            <a:chExt cx="1723" cy="1384"/>
          </a:xfrm>
        </p:grpSpPr>
        <p:sp>
          <p:nvSpPr>
            <p:cNvPr id="36" name="Line 16"/>
            <p:cNvSpPr>
              <a:spLocks noChangeShapeType="1"/>
            </p:cNvSpPr>
            <p:nvPr/>
          </p:nvSpPr>
          <p:spPr bwMode="auto">
            <a:xfrm>
              <a:off x="386" y="2864"/>
              <a:ext cx="172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37" name="Line 17"/>
            <p:cNvSpPr>
              <a:spLocks noChangeShapeType="1"/>
            </p:cNvSpPr>
            <p:nvPr/>
          </p:nvSpPr>
          <p:spPr bwMode="auto">
            <a:xfrm>
              <a:off x="1202" y="2638"/>
              <a:ext cx="0" cy="136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38" name="Text Box 18"/>
            <p:cNvSpPr txBox="1">
              <a:spLocks noChangeArrowheads="1"/>
            </p:cNvSpPr>
            <p:nvPr/>
          </p:nvSpPr>
          <p:spPr bwMode="auto">
            <a:xfrm>
              <a:off x="431" y="2614"/>
              <a:ext cx="1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a:sym typeface="Symbol" pitchFamily="18" charset="2"/>
                </a:rPr>
                <a:t></a:t>
              </a:r>
            </a:p>
          </p:txBody>
        </p:sp>
        <p:sp>
          <p:nvSpPr>
            <p:cNvPr id="39" name="Text Box 19"/>
            <p:cNvSpPr txBox="1">
              <a:spLocks noChangeArrowheads="1"/>
            </p:cNvSpPr>
            <p:nvPr/>
          </p:nvSpPr>
          <p:spPr bwMode="auto">
            <a:xfrm>
              <a:off x="1246" y="2633"/>
              <a:ext cx="8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r" eaLnBrk="1" hangingPunct="1"/>
              <a:r>
                <a:rPr lang="da-DK" altLang="da-DK" sz="1800" b="1" dirty="0"/>
                <a:t>Iterationer</a:t>
              </a:r>
            </a:p>
          </p:txBody>
        </p:sp>
        <p:sp>
          <p:nvSpPr>
            <p:cNvPr id="40" name="Rectangle 20"/>
            <p:cNvSpPr>
              <a:spLocks noChangeArrowheads="1"/>
            </p:cNvSpPr>
            <p:nvPr/>
          </p:nvSpPr>
          <p:spPr bwMode="auto">
            <a:xfrm>
              <a:off x="386" y="2638"/>
              <a:ext cx="1723" cy="1360"/>
            </a:xfrm>
            <a:prstGeom prst="rect">
              <a:avLst/>
            </a:prstGeom>
            <a:noFill/>
            <a:ln w="12700">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grpSp>
      <p:pic>
        <p:nvPicPr>
          <p:cNvPr id="44" name="Picture 2"/>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7049" y="3797539"/>
            <a:ext cx="8191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3"/>
          <p:cNvSpPr txBox="1">
            <a:spLocks noChangeArrowheads="1"/>
          </p:cNvSpPr>
          <p:nvPr/>
        </p:nvSpPr>
        <p:spPr bwMode="auto">
          <a:xfrm>
            <a:off x="539552" y="5243514"/>
            <a:ext cx="8303695" cy="1430345"/>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eaLnBrk="1" hangingPunct="1"/>
            <a:r>
              <a:rPr lang="da-DK" altLang="da-DK" sz="2000" kern="0" dirty="0"/>
              <a:t>Vi vil vise, at </a:t>
            </a:r>
            <a:r>
              <a:rPr lang="da-DK" altLang="ja-JP" sz="2000" kern="0" dirty="0"/>
              <a:t>der ikke er nogen hals mellem hovedet og kroppen</a:t>
            </a:r>
            <a:endParaRPr lang="da-DK" altLang="da-DK" sz="2000" kern="0" dirty="0"/>
          </a:p>
          <a:p>
            <a:pPr lvl="1">
              <a:spcBef>
                <a:spcPts val="600"/>
              </a:spcBef>
            </a:pPr>
            <a:r>
              <a:rPr lang="da-DK" altLang="da-DK" sz="1800" kern="0" dirty="0"/>
              <a:t>Lad os betragte  (x, y) = (</a:t>
            </a:r>
            <a:r>
              <a:rPr lang="da-DK" altLang="da-DK" sz="1800" kern="0" dirty="0">
                <a:sym typeface="Symbol" pitchFamily="18" charset="2"/>
              </a:rPr>
              <a:t></a:t>
            </a:r>
            <a:r>
              <a:rPr lang="da-DK" altLang="da-DK" sz="1800" kern="0" dirty="0"/>
              <a:t>0.75, </a:t>
            </a:r>
            <a:r>
              <a:rPr lang="da-DK" altLang="da-DK" sz="1800" kern="0" dirty="0">
                <a:sym typeface="Symbol" pitchFamily="18" charset="2"/>
              </a:rPr>
              <a:t> </a:t>
            </a:r>
            <a:r>
              <a:rPr lang="da-DK" altLang="da-DK" sz="1800" kern="0" dirty="0"/>
              <a:t>) for </a:t>
            </a:r>
            <a:r>
              <a:rPr lang="da-DK" altLang="da-DK" sz="1800" kern="0" dirty="0">
                <a:sym typeface="Symbol" pitchFamily="18" charset="2"/>
              </a:rPr>
              <a:t></a:t>
            </a:r>
            <a:r>
              <a:rPr lang="da-DK" altLang="da-DK" sz="1800" kern="0" dirty="0"/>
              <a:t>  gående mod 0</a:t>
            </a:r>
          </a:p>
          <a:p>
            <a:pPr lvl="1">
              <a:spcBef>
                <a:spcPts val="600"/>
              </a:spcBef>
            </a:pPr>
            <a:r>
              <a:rPr lang="da-DK" altLang="da-DK" sz="1800" kern="0" dirty="0"/>
              <a:t>Det viser sig, at ingen af dem tilhører </a:t>
            </a:r>
            <a:r>
              <a:rPr lang="da-DK" altLang="da-DK" sz="1800" kern="0" dirty="0" err="1"/>
              <a:t>Mandelbrotmængden</a:t>
            </a:r>
            <a:r>
              <a:rPr lang="da-DK" altLang="da-DK" sz="1800" kern="0" dirty="0"/>
              <a:t>, hvilket betyder, at der er hvidt helt ind til x-aksen</a:t>
            </a:r>
          </a:p>
        </p:txBody>
      </p:sp>
      <p:sp>
        <p:nvSpPr>
          <p:cNvPr id="24" name="Rectangle 3"/>
          <p:cNvSpPr txBox="1">
            <a:spLocks noChangeArrowheads="1"/>
          </p:cNvSpPr>
          <p:nvPr/>
        </p:nvSpPr>
        <p:spPr bwMode="auto">
          <a:xfrm>
            <a:off x="1979712" y="1844824"/>
            <a:ext cx="576064"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Hals</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25" name="Line 24"/>
          <p:cNvSpPr>
            <a:spLocks noChangeShapeType="1"/>
          </p:cNvSpPr>
          <p:nvPr/>
        </p:nvSpPr>
        <p:spPr bwMode="auto">
          <a:xfrm>
            <a:off x="975832" y="2583135"/>
            <a:ext cx="283799" cy="23634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1" name="Rectangle 3"/>
          <p:cNvSpPr txBox="1">
            <a:spLocks noChangeArrowheads="1"/>
          </p:cNvSpPr>
          <p:nvPr/>
        </p:nvSpPr>
        <p:spPr bwMode="auto">
          <a:xfrm>
            <a:off x="331560" y="2313672"/>
            <a:ext cx="766810"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Hoved</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42" name="Line 24"/>
          <p:cNvSpPr>
            <a:spLocks noChangeShapeType="1"/>
          </p:cNvSpPr>
          <p:nvPr/>
        </p:nvSpPr>
        <p:spPr bwMode="auto">
          <a:xfrm flipH="1">
            <a:off x="4505081" y="1605359"/>
            <a:ext cx="221313" cy="32393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6" name="Rectangle 3"/>
          <p:cNvSpPr txBox="1">
            <a:spLocks noChangeArrowheads="1"/>
          </p:cNvSpPr>
          <p:nvPr/>
        </p:nvSpPr>
        <p:spPr bwMode="auto">
          <a:xfrm>
            <a:off x="4687210" y="1418935"/>
            <a:ext cx="766810"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Krop</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45" name="Oval 8"/>
          <p:cNvSpPr>
            <a:spLocks noChangeArrowheads="1"/>
          </p:cNvSpPr>
          <p:nvPr/>
        </p:nvSpPr>
        <p:spPr bwMode="auto">
          <a:xfrm>
            <a:off x="1159340" y="2615644"/>
            <a:ext cx="1141994" cy="1127925"/>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7" name="Oval 8"/>
          <p:cNvSpPr>
            <a:spLocks noChangeArrowheads="1"/>
          </p:cNvSpPr>
          <p:nvPr/>
        </p:nvSpPr>
        <p:spPr bwMode="auto">
          <a:xfrm>
            <a:off x="2305594" y="1756954"/>
            <a:ext cx="2842470" cy="2846308"/>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8" name="Oval 4"/>
          <p:cNvSpPr>
            <a:spLocks noChangeArrowheads="1"/>
          </p:cNvSpPr>
          <p:nvPr/>
        </p:nvSpPr>
        <p:spPr bwMode="auto">
          <a:xfrm>
            <a:off x="2234640" y="298388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5"/>
          <p:cNvSpPr>
            <a:spLocks noChangeArrowheads="1"/>
          </p:cNvSpPr>
          <p:nvPr/>
        </p:nvSpPr>
        <p:spPr bwMode="auto">
          <a:xfrm>
            <a:off x="2234640" y="301563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0" name="Oval 6"/>
          <p:cNvSpPr>
            <a:spLocks noChangeArrowheads="1"/>
          </p:cNvSpPr>
          <p:nvPr/>
        </p:nvSpPr>
        <p:spPr bwMode="auto">
          <a:xfrm>
            <a:off x="2234640" y="304738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7"/>
          <p:cNvSpPr>
            <a:spLocks noChangeArrowheads="1"/>
          </p:cNvSpPr>
          <p:nvPr/>
        </p:nvSpPr>
        <p:spPr bwMode="auto">
          <a:xfrm>
            <a:off x="2234640" y="3082314"/>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2" name="Oval 8"/>
          <p:cNvSpPr>
            <a:spLocks noChangeArrowheads="1"/>
          </p:cNvSpPr>
          <p:nvPr/>
        </p:nvSpPr>
        <p:spPr bwMode="auto">
          <a:xfrm>
            <a:off x="2234640" y="3114064"/>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3" name="Line 24"/>
          <p:cNvSpPr>
            <a:spLocks noChangeShapeType="1"/>
          </p:cNvSpPr>
          <p:nvPr/>
        </p:nvSpPr>
        <p:spPr bwMode="auto">
          <a:xfrm flipH="1">
            <a:off x="2291577" y="2095289"/>
            <a:ext cx="9004" cy="734653"/>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8" name="Rectangle 3"/>
          <p:cNvSpPr txBox="1">
            <a:spLocks noChangeArrowheads="1"/>
          </p:cNvSpPr>
          <p:nvPr/>
        </p:nvSpPr>
        <p:spPr bwMode="auto">
          <a:xfrm>
            <a:off x="6804248" y="4676338"/>
            <a:ext cx="2178436" cy="252028"/>
          </a:xfrm>
          <a:prstGeom prst="rect">
            <a:avLst/>
          </a:prstGeom>
          <a:noFill/>
          <a:ln>
            <a:noFill/>
          </a:ln>
        </p:spPr>
        <p:txBody>
          <a:bodyPr vert="horz" wrap="square" lIns="91440" tIns="45720" rIns="91440" bIns="45720" numCol="1" anchor="t" anchorCtr="0" compatLnSpc="1">
            <a:prstTxWarp prst="textNoShape">
              <a:avLst/>
            </a:prstTxWarp>
          </a:bodyPr>
          <a:lstStyle>
            <a:defPPr>
              <a:defRPr lang="da-DK"/>
            </a:defPPr>
            <a:lvl1pPr marL="0" indent="0" eaLnBrk="1" hangingPunct="1">
              <a:spcBef>
                <a:spcPts val="2400"/>
              </a:spcBef>
              <a:buNone/>
              <a:defRPr sz="1400" b="1" kern="0">
                <a:solidFill>
                  <a:srgbClr val="0000FF"/>
                </a:solidFill>
                <a:latin typeface="+mn-lt"/>
                <a:cs typeface="ＭＳ Ｐゴシック" pitchFamily="-106" charset="-128"/>
              </a:defRPr>
            </a:lvl1pPr>
            <a:lvl2pPr indent="0" algn="ctr" eaLnBrk="0" hangingPunct="0">
              <a:spcBef>
                <a:spcPct val="20000"/>
              </a:spcBef>
              <a:buNone/>
              <a:defRPr>
                <a:solidFill>
                  <a:srgbClr val="000066"/>
                </a:solidFill>
                <a:latin typeface="+mn-lt"/>
                <a:ea typeface="ＭＳ Ｐゴシック" pitchFamily="-106" charset="-128"/>
              </a:defRPr>
            </a:lvl2pPr>
            <a:lvl3pPr indent="0" algn="ctr" eaLnBrk="0" hangingPunct="0">
              <a:spcBef>
                <a:spcPct val="20000"/>
              </a:spcBef>
              <a:buNone/>
              <a:defRPr sz="1600">
                <a:solidFill>
                  <a:schemeClr val="tx1"/>
                </a:solidFill>
                <a:latin typeface="+mn-lt"/>
                <a:ea typeface="ＭＳ Ｐゴシック" pitchFamily="-106" charset="-128"/>
              </a:defRPr>
            </a:lvl3pPr>
            <a:lvl4pPr indent="0" algn="ctr" eaLnBrk="0" hangingPunct="0">
              <a:spcBef>
                <a:spcPct val="20000"/>
              </a:spcBef>
              <a:buNone/>
              <a:defRPr sz="1600">
                <a:solidFill>
                  <a:schemeClr val="tx1"/>
                </a:solidFill>
                <a:latin typeface="Times New Roman" pitchFamily="-106" charset="0"/>
                <a:ea typeface="ＭＳ Ｐゴシック" pitchFamily="-106" charset="-128"/>
              </a:defRPr>
            </a:lvl4pPr>
            <a:lvl5pPr indent="0" algn="ctr" eaLnBrk="0" hangingPunct="0">
              <a:spcBef>
                <a:spcPct val="20000"/>
              </a:spcBef>
              <a:buNone/>
              <a:defRPr sz="1200">
                <a:solidFill>
                  <a:schemeClr val="tx1"/>
                </a:solidFill>
                <a:latin typeface="Times New Roman" pitchFamily="-106" charset="0"/>
                <a:ea typeface="ＭＳ Ｐゴシック" pitchFamily="-106" charset="-128"/>
              </a:defRPr>
            </a:lvl5pPr>
            <a:lvl6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r>
              <a:rPr lang="da-DK" sz="1600" b="0" dirty="0"/>
              <a:t>3.14159265358979…</a:t>
            </a:r>
            <a:endParaRPr lang="da-DK" altLang="da-DK" sz="16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
                                            <p:txEl>
                                              <p:pRg st="2" end="2"/>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3">
                                            <p:txEl>
                                              <p:pRg st="3" end="3"/>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
                                            <p:txEl>
                                              <p:pRg st="4" end="4"/>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3">
                                            <p:txEl>
                                              <p:pRg st="5" end="5"/>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3">
                                            <p:txEl>
                                              <p:pRg st="6" end="6"/>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uiExpand="1" build="p"/>
      <p:bldP spid="28" grpId="0" animBg="1"/>
      <p:bldP spid="29" grpId="0" animBg="1"/>
      <p:bldP spid="30" grpId="0" animBg="1"/>
      <p:bldP spid="31" grpId="0" animBg="1"/>
      <p:bldP spid="32" grpId="0" animBg="1"/>
      <p:bldP spid="4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4724400" y="2362200"/>
            <a:ext cx="27432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r>
              <a:rPr lang="da-DK" altLang="da-DK" sz="3200">
                <a:solidFill>
                  <a:schemeClr val="bg1"/>
                </a:solidFill>
              </a:rPr>
              <a:t>Tak for nu!</a:t>
            </a:r>
          </a:p>
          <a:p>
            <a:pPr algn="ctr" eaLnBrk="1" hangingPunct="1"/>
            <a:endParaRPr lang="da-DK" altLang="da-DK" sz="3200">
              <a:solidFill>
                <a:schemeClr val="bg1"/>
              </a:solidFill>
            </a:endParaRPr>
          </a:p>
          <a:p>
            <a:pPr algn="ctr" eaLnBrk="1" hangingPunct="1"/>
            <a:r>
              <a:rPr lang="da-DK" altLang="da-DK" sz="3200">
                <a:solidFill>
                  <a:schemeClr val="bg1"/>
                </a:solidFill>
              </a:rPr>
              <a:t>Held og lykke til eksamen!</a:t>
            </a:r>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52</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Designmønstre</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96944" cy="446449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Tidligere i kurset er vi stødt på </a:t>
            </a:r>
            <a:r>
              <a:rPr lang="da-DK" altLang="da-DK" sz="2000" kern="0" dirty="0" err="1">
                <a:ea typeface="ＭＳ Ｐゴシック" pitchFamily="34" charset="-128"/>
              </a:rPr>
              <a:t>algoritmeskabeloner</a:t>
            </a:r>
            <a:endParaRPr lang="da-DK" altLang="da-DK" sz="2000" kern="0" dirty="0">
              <a:ea typeface="ＭＳ Ｐゴシック" pitchFamily="34" charset="-128"/>
            </a:endParaRPr>
          </a:p>
          <a:p>
            <a:pPr marL="665163" lvl="1" indent="-265113">
              <a:spcBef>
                <a:spcPts val="600"/>
              </a:spcBef>
            </a:pPr>
            <a:r>
              <a:rPr lang="da-DK" altLang="da-DK" sz="1800" kern="0" dirty="0">
                <a:ea typeface="ＭＳ Ｐゴシック" pitchFamily="34" charset="-128"/>
              </a:rPr>
              <a:t>De hjalp os til hurtigt at kunne programmere metoder for diverse søgninger, ved at </a:t>
            </a:r>
            <a:r>
              <a:rPr lang="da-DK" altLang="da-DK" sz="1800" b="1" kern="0" dirty="0">
                <a:solidFill>
                  <a:srgbClr val="008000"/>
                </a:solidFill>
                <a:ea typeface="ＭＳ Ｐゴシック" pitchFamily="34" charset="-128"/>
              </a:rPr>
              <a:t>genbruge</a:t>
            </a:r>
            <a:r>
              <a:rPr lang="da-DK" altLang="da-DK" sz="1800" kern="0" dirty="0">
                <a:ea typeface="ＭＳ Ｐゴシック" pitchFamily="34" charset="-128"/>
              </a:rPr>
              <a:t> eksisterende </a:t>
            </a:r>
            <a:r>
              <a:rPr lang="da-DK" altLang="da-DK" sz="1800" b="1" kern="0" dirty="0">
                <a:solidFill>
                  <a:srgbClr val="008000"/>
                </a:solidFill>
                <a:ea typeface="ＭＳ Ｐゴシック" pitchFamily="34" charset="-128"/>
              </a:rPr>
              <a:t>mønstre</a:t>
            </a:r>
            <a:r>
              <a:rPr lang="da-DK" altLang="da-DK" sz="1800" kern="0" dirty="0">
                <a:ea typeface="ＭＳ Ｐゴシック" pitchFamily="34" charset="-128"/>
              </a:rPr>
              <a:t> fastlagt i skabelonerne</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Ideen i designmønstre (design patterns) er den samme</a:t>
            </a:r>
          </a:p>
          <a:p>
            <a:pPr marL="665163" lvl="1" indent="-265113">
              <a:spcBef>
                <a:spcPts val="600"/>
              </a:spcBef>
            </a:pPr>
            <a:r>
              <a:rPr lang="da-DK" altLang="da-DK" sz="1800" kern="0" dirty="0">
                <a:ea typeface="ＭＳ Ｐゴシック" pitchFamily="34" charset="-128"/>
              </a:rPr>
              <a:t>Men nu arbejder vi ikke på enkelte metoder</a:t>
            </a:r>
          </a:p>
          <a:p>
            <a:pPr marL="665163" lvl="1" indent="-265113">
              <a:spcBef>
                <a:spcPts val="600"/>
              </a:spcBef>
            </a:pPr>
            <a:r>
              <a:rPr lang="da-DK" altLang="da-DK" sz="1800" kern="0" dirty="0">
                <a:ea typeface="ＭＳ Ｐゴシック" pitchFamily="34" charset="-128"/>
              </a:rPr>
              <a:t>Et designmønster beskriver, hvordan et </a:t>
            </a:r>
            <a:r>
              <a:rPr lang="da-DK" altLang="da-DK" sz="1800" b="1" kern="0" dirty="0">
                <a:solidFill>
                  <a:srgbClr val="008000"/>
                </a:solidFill>
                <a:ea typeface="ＭＳ Ｐゴシック" pitchFamily="34" charset="-128"/>
              </a:rPr>
              <a:t>antal klasser</a:t>
            </a:r>
            <a:r>
              <a:rPr lang="da-DK" altLang="da-DK" sz="1800" kern="0" dirty="0">
                <a:ea typeface="ＭＳ Ｐゴシック" pitchFamily="34" charset="-128"/>
              </a:rPr>
              <a:t> arbejder sammen om at løse et komplekst problem</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Beskrivelsen af et designmønster består af</a:t>
            </a:r>
          </a:p>
          <a:p>
            <a:pPr marL="665163" lvl="1" indent="-265113">
              <a:spcBef>
                <a:spcPts val="600"/>
              </a:spcBef>
            </a:pPr>
            <a:r>
              <a:rPr lang="da-DK" altLang="da-DK" sz="1800" kern="0" dirty="0">
                <a:ea typeface="ＭＳ Ｐゴシック" pitchFamily="34" charset="-128"/>
              </a:rPr>
              <a:t>Mønsterets </a:t>
            </a:r>
            <a:r>
              <a:rPr lang="da-DK" altLang="da-DK" sz="1800" b="1" kern="0" dirty="0">
                <a:solidFill>
                  <a:srgbClr val="008000"/>
                </a:solidFill>
                <a:ea typeface="ＭＳ Ｐゴシック" pitchFamily="34" charset="-128"/>
              </a:rPr>
              <a:t>navn</a:t>
            </a:r>
          </a:p>
          <a:p>
            <a:pPr marL="665163" lvl="1" indent="-265113">
              <a:spcBef>
                <a:spcPts val="600"/>
              </a:spcBef>
            </a:pPr>
            <a:r>
              <a:rPr lang="da-DK" altLang="da-DK" sz="1800" kern="0" dirty="0">
                <a:ea typeface="ＭＳ Ｐゴシック" pitchFamily="34" charset="-128"/>
              </a:rPr>
              <a:t>Beskrivelse af </a:t>
            </a:r>
            <a:r>
              <a:rPr lang="da-DK" altLang="da-DK" sz="1800" b="1" kern="0" dirty="0">
                <a:solidFill>
                  <a:srgbClr val="008000"/>
                </a:solidFill>
                <a:ea typeface="ＭＳ Ｐゴシック" pitchFamily="34" charset="-128"/>
              </a:rPr>
              <a:t>problemet</a:t>
            </a:r>
          </a:p>
          <a:p>
            <a:pPr marL="665163" lvl="1" indent="-265113">
              <a:spcBef>
                <a:spcPts val="600"/>
              </a:spcBef>
            </a:pPr>
            <a:r>
              <a:rPr lang="da-DK" altLang="da-DK" sz="1800" kern="0" dirty="0">
                <a:ea typeface="ＭＳ Ｐゴシック" pitchFamily="34" charset="-128"/>
              </a:rPr>
              <a:t>Beskrivelse af </a:t>
            </a:r>
            <a:r>
              <a:rPr lang="da-DK" altLang="da-DK" sz="1800" b="1" kern="0" dirty="0">
                <a:solidFill>
                  <a:srgbClr val="008000"/>
                </a:solidFill>
                <a:ea typeface="ＭＳ Ｐゴシック" pitchFamily="34" charset="-128"/>
              </a:rPr>
              <a:t>løsning</a:t>
            </a:r>
            <a:r>
              <a:rPr lang="da-DK" altLang="da-DK" sz="1800" kern="0" dirty="0">
                <a:ea typeface="ＭＳ Ｐゴシック" pitchFamily="34" charset="-128"/>
              </a:rPr>
              <a:t> – ofte i form af et UML klassediagram</a:t>
            </a:r>
          </a:p>
          <a:p>
            <a:pPr marL="665163" lvl="1" indent="-265113">
              <a:spcBef>
                <a:spcPts val="600"/>
              </a:spcBef>
            </a:pPr>
            <a:r>
              <a:rPr lang="da-DK" altLang="da-DK" sz="1800" b="1" kern="0" dirty="0">
                <a:solidFill>
                  <a:srgbClr val="008000"/>
                </a:solidFill>
                <a:ea typeface="ＭＳ Ｐゴシック" pitchFamily="34" charset="-128"/>
              </a:rPr>
              <a:t>Fordele</a:t>
            </a:r>
            <a:r>
              <a:rPr lang="da-DK" altLang="da-DK" sz="1800" kern="0" dirty="0">
                <a:ea typeface="ＭＳ Ｐゴシック" pitchFamily="34" charset="-128"/>
              </a:rPr>
              <a:t> og </a:t>
            </a:r>
            <a:r>
              <a:rPr lang="da-DK" altLang="da-DK" sz="1800" b="1" kern="0" dirty="0">
                <a:solidFill>
                  <a:srgbClr val="008000"/>
                </a:solidFill>
                <a:ea typeface="ＭＳ Ｐゴシック" pitchFamily="34" charset="-128"/>
              </a:rPr>
              <a:t>ulemper</a:t>
            </a:r>
            <a:r>
              <a:rPr lang="da-DK" altLang="da-DK" sz="1800" kern="0" dirty="0">
                <a:ea typeface="ＭＳ Ｐゴシック" pitchFamily="34" charset="-128"/>
              </a:rPr>
              <a:t> ved at anvende mønsteret</a:t>
            </a:r>
          </a:p>
          <a:p>
            <a:pPr marL="665163" lvl="1" indent="-265113">
              <a:spcBef>
                <a:spcPts val="400"/>
              </a:spcBef>
            </a:pPr>
            <a:endParaRPr lang="da-DK" altLang="da-DK" sz="1800" kern="0" spc="-50" dirty="0">
              <a:ea typeface="ＭＳ Ｐゴシック" pitchFamily="34" charset="-128"/>
            </a:endParaRPr>
          </a:p>
        </p:txBody>
      </p:sp>
      <p:sp>
        <p:nvSpPr>
          <p:cNvPr id="5"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6</a:t>
            </a:fld>
            <a:endParaRPr lang="da-DK" altLang="da-DK" dirty="0"/>
          </a:p>
        </p:txBody>
      </p:sp>
    </p:spTree>
    <p:extLst>
      <p:ext uri="{BB962C8B-B14F-4D97-AF65-F5344CB8AC3E}">
        <p14:creationId xmlns:p14="http://schemas.microsoft.com/office/powerpoint/2010/main" val="428813875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Anvendelse af designmønstre</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96944" cy="5616624"/>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Designmønstre anviser</a:t>
            </a:r>
            <a:r>
              <a:rPr lang="da-DK" altLang="da-DK" sz="2000" kern="0" dirty="0">
                <a:solidFill>
                  <a:srgbClr val="008000"/>
                </a:solidFill>
                <a:ea typeface="ＭＳ Ｐゴシック" pitchFamily="34" charset="-128"/>
              </a:rPr>
              <a:t> gode løsninger</a:t>
            </a:r>
            <a:r>
              <a:rPr lang="da-DK" altLang="da-DK" sz="2000" kern="0" dirty="0">
                <a:ea typeface="ＭＳ Ｐゴシック" pitchFamily="34" charset="-128"/>
              </a:rPr>
              <a:t> på problemer, der er så </a:t>
            </a:r>
            <a:r>
              <a:rPr lang="da-DK" altLang="da-DK" sz="2000" kern="0" dirty="0">
                <a:solidFill>
                  <a:srgbClr val="008000"/>
                </a:solidFill>
                <a:ea typeface="ＭＳ Ｐゴシック" pitchFamily="34" charset="-128"/>
              </a:rPr>
              <a:t>generelle</a:t>
            </a:r>
            <a:r>
              <a:rPr lang="da-DK" altLang="da-DK" sz="2000" kern="0" dirty="0">
                <a:ea typeface="ＭＳ Ｐゴシック" pitchFamily="34" charset="-128"/>
              </a:rPr>
              <a:t>, at vi støder på dem igen og igen</a:t>
            </a:r>
          </a:p>
          <a:p>
            <a:pPr marL="665163" lvl="1" indent="-265113">
              <a:spcBef>
                <a:spcPts val="600"/>
              </a:spcBef>
            </a:pPr>
            <a:r>
              <a:rPr lang="da-DK" altLang="da-DK" sz="1800" kern="0" dirty="0">
                <a:ea typeface="ＭＳ Ｐゴシック" pitchFamily="34" charset="-128"/>
              </a:rPr>
              <a:t>Vi genbruger ikke specifik Java kode, men </a:t>
            </a:r>
            <a:r>
              <a:rPr lang="da-DK" altLang="da-DK" sz="1800" b="1" kern="0" dirty="0">
                <a:solidFill>
                  <a:srgbClr val="008000"/>
                </a:solidFill>
                <a:ea typeface="ＭＳ Ｐゴシック" pitchFamily="34" charset="-128"/>
              </a:rPr>
              <a:t>mønsteret</a:t>
            </a:r>
            <a:r>
              <a:rPr lang="da-DK" altLang="da-DK" sz="1800" kern="0" dirty="0">
                <a:ea typeface="ＭＳ Ｐゴシック" pitchFamily="34" charset="-128"/>
              </a:rPr>
              <a:t>, dvs. idéen om, hvordan klasserne arbejder sammen om at løse det givne problem</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Designmønstre giver os desuden et </a:t>
            </a:r>
            <a:r>
              <a:rPr lang="da-DK" altLang="da-DK" b="1" kern="0" dirty="0">
                <a:solidFill>
                  <a:srgbClr val="008000"/>
                </a:solidFill>
                <a:ea typeface="ＭＳ Ｐゴシック" pitchFamily="34" charset="-128"/>
                <a:cs typeface="ＭＳ Ｐゴシック" pitchFamily="-106" charset="-128"/>
              </a:rPr>
              <a:t>fagsprog</a:t>
            </a:r>
            <a:r>
              <a:rPr lang="da-DK" altLang="da-DK" b="1" kern="0" dirty="0">
                <a:solidFill>
                  <a:srgbClr val="A50021"/>
                </a:solidFill>
                <a:ea typeface="ＭＳ Ｐゴシック" pitchFamily="34" charset="-128"/>
                <a:cs typeface="ＭＳ Ｐゴシック" pitchFamily="-106" charset="-128"/>
              </a:rPr>
              <a:t>, hvormed vi kan beskrive vores design</a:t>
            </a:r>
          </a:p>
          <a:p>
            <a:pPr marL="665163" lvl="1" indent="-265113">
              <a:spcBef>
                <a:spcPts val="600"/>
              </a:spcBef>
            </a:pPr>
            <a:r>
              <a:rPr lang="da-DK" altLang="da-DK" sz="1800" kern="0" dirty="0">
                <a:ea typeface="ＭＳ Ｐゴシック" pitchFamily="34" charset="-128"/>
              </a:rPr>
              <a:t>Hvis en udvikler, f.eks. siger: "Her bør vi bruge en Singleton" – vil de andre systemudviklere straks vide, hvad hun mener</a:t>
            </a:r>
          </a:p>
          <a:p>
            <a:pPr marL="665163" lvl="1" indent="-265113">
              <a:spcBef>
                <a:spcPts val="600"/>
              </a:spcBef>
            </a:pPr>
            <a:r>
              <a:rPr lang="da-DK" altLang="da-DK" sz="1800" kern="0" dirty="0">
                <a:ea typeface="ＭＳ Ｐゴシック" pitchFamily="34" charset="-128"/>
              </a:rPr>
              <a:t>Singleton er nemlig navnet på et meget kendt og udbredt designmønster (som vi skal stifte nærmere bekendtskab med på næste slide)</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Designmønstre blev for alvor kendt via bogen </a:t>
            </a:r>
            <a:r>
              <a:rPr lang="en-US" altLang="da-DK" b="1" kern="0" dirty="0">
                <a:solidFill>
                  <a:srgbClr val="A50021"/>
                </a:solidFill>
                <a:ea typeface="ＭＳ Ｐゴシック" pitchFamily="34" charset="-128"/>
                <a:cs typeface="ＭＳ Ｐゴシック" pitchFamily="-106" charset="-128"/>
              </a:rPr>
              <a:t>"Design Patterns: Elements of Reusable Object-Oriented Software"</a:t>
            </a:r>
            <a:r>
              <a:rPr lang="da-DK" altLang="da-DK" b="1" kern="0" dirty="0">
                <a:solidFill>
                  <a:srgbClr val="A50021"/>
                </a:solidFill>
                <a:ea typeface="ＭＳ Ｐゴシック" pitchFamily="34" charset="-128"/>
                <a:cs typeface="ＭＳ Ｐゴシック" pitchFamily="-106" charset="-128"/>
              </a:rPr>
              <a:t> fra 1995</a:t>
            </a:r>
          </a:p>
          <a:p>
            <a:pPr marL="665163" lvl="1" indent="-265113">
              <a:spcBef>
                <a:spcPts val="600"/>
              </a:spcBef>
            </a:pPr>
            <a:r>
              <a:rPr lang="da-DK" altLang="da-DK" sz="1800" kern="0" dirty="0">
                <a:ea typeface="ＭＳ Ｐゴシック" pitchFamily="34" charset="-128"/>
              </a:rPr>
              <a:t>Den beskriver ca. 50 forskellige designmønstre</a:t>
            </a:r>
          </a:p>
          <a:p>
            <a:pPr marL="665163" lvl="1" indent="-265113">
              <a:spcBef>
                <a:spcPts val="600"/>
              </a:spcBef>
            </a:pPr>
            <a:r>
              <a:rPr lang="da-DK" altLang="da-DK" sz="1800" kern="0" dirty="0">
                <a:ea typeface="ＭＳ Ｐゴシック" pitchFamily="34" charset="-128"/>
              </a:rPr>
              <a:t>En god software designer vil kende (og bruge) mange af disse</a:t>
            </a:r>
          </a:p>
          <a:p>
            <a:pPr marL="665163" lvl="1" indent="-265113">
              <a:spcBef>
                <a:spcPts val="600"/>
              </a:spcBef>
            </a:pPr>
            <a:r>
              <a:rPr lang="da-DK" altLang="da-DK" sz="1800" kern="0" spc="-50" dirty="0">
                <a:ea typeface="ＭＳ Ｐゴシック" pitchFamily="34" charset="-128"/>
              </a:rPr>
              <a:t>Prøv at Google "design pattern"</a:t>
            </a:r>
          </a:p>
        </p:txBody>
      </p:sp>
      <p:sp>
        <p:nvSpPr>
          <p:cNvPr id="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7</a:t>
            </a:fld>
            <a:endParaRPr lang="da-DK" altLang="da-DK" dirty="0"/>
          </a:p>
        </p:txBody>
      </p:sp>
    </p:spTree>
    <p:extLst>
      <p:ext uri="{BB962C8B-B14F-4D97-AF65-F5344CB8AC3E}">
        <p14:creationId xmlns:p14="http://schemas.microsoft.com/office/powerpoint/2010/main" val="309940730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5760640" cy="682625"/>
          </a:xfrm>
        </p:spPr>
        <p:txBody>
          <a:bodyPr/>
          <a:lstStyle/>
          <a:p>
            <a:r>
              <a:rPr lang="da-DK" altLang="da-DK" sz="3200" dirty="0">
                <a:ea typeface="ＭＳ Ｐゴシック" pitchFamily="34" charset="-128"/>
                <a:cs typeface="Arial"/>
              </a:rPr>
              <a:t>Singleton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640960" cy="4176464"/>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200"/>
              </a:spcBef>
            </a:pPr>
            <a:r>
              <a:rPr lang="da-DK" altLang="da-DK" sz="1800" kern="0" dirty="0">
                <a:ea typeface="ＭＳ Ｐゴシック" pitchFamily="34" charset="-128"/>
              </a:rPr>
              <a:t>Vi har en klasse, hvor vi ønsker, at der kun skal kunne </a:t>
            </a:r>
            <a:r>
              <a:rPr lang="da-DK" altLang="da-DK" sz="1800" kern="0" dirty="0" err="1">
                <a:ea typeface="ＭＳ Ｐゴシック" pitchFamily="34" charset="-128"/>
              </a:rPr>
              <a:t>instantieres</a:t>
            </a:r>
            <a:r>
              <a:rPr lang="da-DK" altLang="da-DK" sz="1800" kern="0" dirty="0">
                <a:ea typeface="ＭＳ Ｐゴシック" pitchFamily="34" charset="-128"/>
              </a:rPr>
              <a:t> et</a:t>
            </a:r>
            <a:br>
              <a:rPr lang="da-DK" altLang="da-DK" sz="1800" kern="0" dirty="0">
                <a:ea typeface="ＭＳ Ｐゴシック" pitchFamily="34" charset="-128"/>
              </a:rPr>
            </a:br>
            <a:r>
              <a:rPr lang="da-DK" altLang="da-DK" sz="1800" kern="0" dirty="0">
                <a:ea typeface="ＭＳ Ｐゴシック" pitchFamily="34" charset="-128"/>
              </a:rPr>
              <a:t>enkelt objekt – som mange forskellige klasser/objekter har adgang til</a:t>
            </a:r>
          </a:p>
          <a:p>
            <a:pPr marL="265113" indent="-265113">
              <a:spcBef>
                <a:spcPts val="1200"/>
              </a:spcBef>
            </a:pPr>
            <a:r>
              <a:rPr lang="da-DK" altLang="da-DK" sz="2000" kern="0" dirty="0">
                <a:ea typeface="ＭＳ Ｐゴシック" pitchFamily="34" charset="-128"/>
              </a:rPr>
              <a:t>Løsningen</a:t>
            </a:r>
          </a:p>
          <a:p>
            <a:pPr marL="665163" lvl="1" indent="-265113">
              <a:spcBef>
                <a:spcPts val="400"/>
              </a:spcBef>
            </a:pPr>
            <a:r>
              <a:rPr lang="da-DK" altLang="da-DK" sz="1800" kern="0" dirty="0">
                <a:ea typeface="ＭＳ Ｐゴシック" pitchFamily="34" charset="-128"/>
              </a:rPr>
              <a:t>Erklær en klassevariabel, som peger på et objekt af den ønskede type</a:t>
            </a:r>
          </a:p>
          <a:p>
            <a:pPr marL="665163" lvl="1" indent="-265113">
              <a:spcBef>
                <a:spcPts val="400"/>
              </a:spcBef>
            </a:pPr>
            <a:r>
              <a:rPr lang="da-DK" altLang="da-DK" sz="1800" kern="0" dirty="0">
                <a:ea typeface="ＭＳ Ｐゴシック" pitchFamily="34" charset="-128"/>
              </a:rPr>
              <a:t>Erklær en klassemetode, som returnerer ovenstående objekt</a:t>
            </a:r>
          </a:p>
          <a:p>
            <a:pPr marL="665163" lvl="1" indent="-265113">
              <a:spcBef>
                <a:spcPts val="400"/>
              </a:spcBef>
            </a:pPr>
            <a:r>
              <a:rPr lang="da-DK" altLang="da-DK" sz="1800" kern="0" dirty="0">
                <a:ea typeface="ＭＳ Ｐゴシック" pitchFamily="34" charset="-128"/>
              </a:rPr>
              <a:t>Klassens konstruktør er private, og dermed kan der ikke skabes andre objekter end det, som klassevariablen peger på</a:t>
            </a:r>
          </a:p>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Eksempler</a:t>
            </a:r>
          </a:p>
          <a:p>
            <a:pPr marL="665163" lvl="1" indent="-265113">
              <a:spcBef>
                <a:spcPts val="200"/>
              </a:spcBef>
            </a:pPr>
            <a:r>
              <a:rPr lang="da-DK" altLang="da-DK" sz="1800" kern="0" dirty="0">
                <a:ea typeface="ＭＳ Ｐゴシック" pitchFamily="34" charset="-128"/>
              </a:rPr>
              <a:t>World-of-</a:t>
            </a:r>
            <a:r>
              <a:rPr lang="da-DK" altLang="da-DK" sz="1800" kern="0" dirty="0" err="1">
                <a:ea typeface="ＭＳ Ｐゴシック" pitchFamily="34" charset="-128"/>
              </a:rPr>
              <a:t>zuul</a:t>
            </a:r>
            <a:r>
              <a:rPr lang="da-DK" altLang="da-DK" sz="1800" kern="0" dirty="0">
                <a:ea typeface="ＭＳ Ｐゴシック" pitchFamily="34" charset="-128"/>
              </a:rPr>
              <a:t> projektet har én parser til inputtekst</a:t>
            </a:r>
          </a:p>
          <a:p>
            <a:pPr marL="665163" lvl="1" indent="-265113">
              <a:spcBef>
                <a:spcPts val="200"/>
              </a:spcBef>
            </a:pPr>
            <a:r>
              <a:rPr lang="da-DK" altLang="da-DK" sz="1800" kern="0" dirty="0">
                <a:ea typeface="ＭＳ Ｐゴシック" pitchFamily="34" charset="-128"/>
              </a:rPr>
              <a:t>I Skildpadde opgaverne var </a:t>
            </a:r>
            <a:r>
              <a:rPr lang="da-DK" altLang="da-DK" sz="1800" kern="0" dirty="0" err="1">
                <a:ea typeface="ＭＳ Ｐゴシック" pitchFamily="34" charset="-128"/>
              </a:rPr>
              <a:t>Canvas</a:t>
            </a:r>
            <a:r>
              <a:rPr lang="da-DK" altLang="da-DK" sz="1800" kern="0" dirty="0">
                <a:ea typeface="ＭＳ Ｐゴシック" pitchFamily="34" charset="-128"/>
              </a:rPr>
              <a:t> klassen implementeret som en Singleton (vi kan skabe flere skildpadder, men alle tegner på samme lærred)</a:t>
            </a:r>
          </a:p>
          <a:p>
            <a:pPr marL="665163" lvl="2" indent="-265113">
              <a:spcBef>
                <a:spcPts val="1200"/>
              </a:spcBef>
            </a:pPr>
            <a:endParaRPr lang="da-DK" altLang="da-DK" sz="1400" kern="0" spc="-5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8</a:t>
            </a:fld>
            <a:endParaRPr lang="da-DK" altLang="da-DK" dirty="0"/>
          </a:p>
        </p:txBody>
      </p:sp>
    </p:spTree>
    <p:extLst>
      <p:ext uri="{BB962C8B-B14F-4D97-AF65-F5344CB8AC3E}">
        <p14:creationId xmlns:p14="http://schemas.microsoft.com/office/powerpoint/2010/main" val="85490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560840" cy="682625"/>
          </a:xfrm>
        </p:spPr>
        <p:txBody>
          <a:bodyPr/>
          <a:lstStyle/>
          <a:p>
            <a:r>
              <a:rPr lang="da-DK" altLang="da-DK" sz="3200" dirty="0">
                <a:ea typeface="ＭＳ Ｐゴシック" pitchFamily="34" charset="-128"/>
                <a:cs typeface="Arial"/>
              </a:rPr>
              <a:t>Singleton mønsteret (implementation)</a:t>
            </a:r>
            <a:endParaRPr lang="da-DK" altLang="da-DK" sz="3200" dirty="0">
              <a:ea typeface="ＭＳ Ｐゴシック" pitchFamily="34" charset="-128"/>
            </a:endParaRPr>
          </a:p>
        </p:txBody>
      </p:sp>
      <p:sp>
        <p:nvSpPr>
          <p:cNvPr id="4" name="Text Box 4"/>
          <p:cNvSpPr txBox="1">
            <a:spLocks noChangeArrowheads="1"/>
          </p:cNvSpPr>
          <p:nvPr/>
        </p:nvSpPr>
        <p:spPr bwMode="auto">
          <a:xfrm>
            <a:off x="2798782" y="1465481"/>
            <a:ext cx="5766811" cy="2172006"/>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rgbClr val="7030A0"/>
                </a:solidFill>
                <a:latin typeface="Courier New" pitchFamily="49" charset="0"/>
              </a:rPr>
              <a:t>public</a:t>
            </a:r>
            <a:r>
              <a:rPr lang="en-US" altLang="da-DK" sz="1600" b="1" dirty="0">
                <a:solidFill>
                  <a:schemeClr val="tx1"/>
                </a:solidFill>
                <a:latin typeface="Courier New" pitchFamily="49" charset="0"/>
              </a:rPr>
              <a:t> </a:t>
            </a:r>
            <a:r>
              <a:rPr lang="en-US" altLang="da-DK" sz="1600" b="1" dirty="0">
                <a:solidFill>
                  <a:srgbClr val="FF0000"/>
                </a:solidFill>
                <a:latin typeface="Courier New" pitchFamily="49" charset="0"/>
              </a:rPr>
              <a:t>class </a:t>
            </a:r>
            <a:r>
              <a:rPr lang="en-US" altLang="da-DK" sz="1600" b="1" dirty="0">
                <a:solidFill>
                  <a:schemeClr val="tx1"/>
                </a:solidFill>
                <a:latin typeface="Courier New" pitchFamily="49" charset="0"/>
              </a:rPr>
              <a:t>Parser {</a:t>
            </a:r>
          </a:p>
          <a:p>
            <a:pPr eaLnBrk="1" hangingPunct="1">
              <a:spcBef>
                <a:spcPts val="600"/>
              </a:spcBef>
            </a:pPr>
            <a:r>
              <a:rPr lang="en-US" altLang="da-DK" sz="1600" b="1" dirty="0">
                <a:solidFill>
                  <a:schemeClr val="tx1"/>
                </a:solidFill>
                <a:latin typeface="Courier New" pitchFamily="49" charset="0"/>
              </a:rPr>
              <a:t>  </a:t>
            </a:r>
            <a:r>
              <a:rPr lang="en-US" altLang="da-DK" sz="1600" b="1" spc="-50" dirty="0">
                <a:solidFill>
                  <a:srgbClr val="7030A0"/>
                </a:solidFill>
                <a:latin typeface="Courier New" pitchFamily="49" charset="0"/>
              </a:rPr>
              <a:t>private</a:t>
            </a:r>
            <a:r>
              <a:rPr lang="en-US" altLang="da-DK" sz="1600" b="1" spc="-50" dirty="0">
                <a:solidFill>
                  <a:schemeClr val="tx1"/>
                </a:solidFill>
                <a:latin typeface="Courier New" pitchFamily="49" charset="0"/>
              </a:rPr>
              <a:t> </a:t>
            </a:r>
            <a:r>
              <a:rPr lang="en-US" altLang="da-DK" sz="1600" b="1" spc="-50" dirty="0">
                <a:solidFill>
                  <a:srgbClr val="7030A0"/>
                </a:solidFill>
                <a:latin typeface="Courier New" pitchFamily="49" charset="0"/>
              </a:rPr>
              <a:t>static</a:t>
            </a:r>
            <a:r>
              <a:rPr lang="en-US" altLang="da-DK" sz="1600" b="1" spc="-50" dirty="0">
                <a:solidFill>
                  <a:schemeClr val="tx1"/>
                </a:solidFill>
                <a:latin typeface="Courier New" pitchFamily="49" charset="0"/>
              </a:rPr>
              <a:t> Parser instance = </a:t>
            </a:r>
            <a:r>
              <a:rPr lang="en-US" altLang="da-DK" sz="1600" b="1" spc="-50" dirty="0">
                <a:solidFill>
                  <a:srgbClr val="7030A0"/>
                </a:solidFill>
                <a:latin typeface="Courier New" pitchFamily="49" charset="0"/>
              </a:rPr>
              <a:t>new</a:t>
            </a:r>
            <a:r>
              <a:rPr lang="en-US" altLang="da-DK" sz="1600" b="1" spc="-50" dirty="0">
                <a:solidFill>
                  <a:schemeClr val="tx1"/>
                </a:solidFill>
                <a:latin typeface="Courier New" pitchFamily="49" charset="0"/>
              </a:rPr>
              <a:t> Parser();</a:t>
            </a:r>
          </a:p>
          <a:p>
            <a:pPr eaLnBrk="1" hangingPunct="1">
              <a:spcBef>
                <a:spcPts val="600"/>
              </a:spcBef>
            </a:pP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public</a:t>
            </a: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static</a:t>
            </a:r>
            <a:r>
              <a:rPr lang="en-US" altLang="da-DK" sz="1600" b="1" dirty="0">
                <a:solidFill>
                  <a:schemeClr val="tx1"/>
                </a:solidFill>
                <a:latin typeface="Courier New" pitchFamily="49" charset="0"/>
              </a:rPr>
              <a:t> Parser </a:t>
            </a:r>
            <a:r>
              <a:rPr lang="en-US" altLang="da-DK" sz="1600" b="1" dirty="0" err="1">
                <a:solidFill>
                  <a:schemeClr val="tx1"/>
                </a:solidFill>
                <a:latin typeface="Courier New" pitchFamily="49" charset="0"/>
              </a:rPr>
              <a:t>getInstance</a:t>
            </a:r>
            <a:r>
              <a:rPr lang="en-US" altLang="da-DK" sz="1600" b="1" dirty="0">
                <a:solidFill>
                  <a:schemeClr val="tx1"/>
                </a:solidFill>
                <a:latin typeface="Courier New" pitchFamily="49" charset="0"/>
              </a:rPr>
              <a:t>() {</a:t>
            </a:r>
          </a:p>
          <a:p>
            <a:pPr eaLnBrk="1" hangingPunct="1"/>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return</a:t>
            </a:r>
            <a:r>
              <a:rPr lang="en-US" altLang="da-DK" sz="1600" b="1" dirty="0">
                <a:solidFill>
                  <a:schemeClr val="tx1"/>
                </a:solidFill>
                <a:latin typeface="Courier New" pitchFamily="49" charset="0"/>
              </a:rPr>
              <a:t> instance;</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spcBef>
                <a:spcPts val="600"/>
              </a:spcBef>
            </a:pP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private</a:t>
            </a:r>
            <a:r>
              <a:rPr lang="en-US" altLang="da-DK" sz="1600" b="1" dirty="0">
                <a:solidFill>
                  <a:schemeClr val="tx1"/>
                </a:solidFill>
                <a:latin typeface="Courier New" pitchFamily="49" charset="0"/>
              </a:rPr>
              <a:t> Parser() {</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pP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5" name="Line 22"/>
          <p:cNvSpPr>
            <a:spLocks noChangeShapeType="1"/>
          </p:cNvSpPr>
          <p:nvPr/>
        </p:nvSpPr>
        <p:spPr bwMode="auto">
          <a:xfrm flipV="1">
            <a:off x="2437303" y="2995901"/>
            <a:ext cx="598758"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 name="Text Box 21"/>
          <p:cNvSpPr txBox="1">
            <a:spLocks noChangeArrowheads="1"/>
          </p:cNvSpPr>
          <p:nvPr/>
        </p:nvSpPr>
        <p:spPr bwMode="auto">
          <a:xfrm>
            <a:off x="200107" y="2708920"/>
            <a:ext cx="238003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buFontTx/>
              <a:buNone/>
            </a:pPr>
            <a:r>
              <a:rPr lang="da-DK" altLang="da-DK" sz="1400" b="1" dirty="0">
                <a:solidFill>
                  <a:srgbClr val="FF0000"/>
                </a:solidFill>
              </a:rPr>
              <a:t>Konstruktøren er </a:t>
            </a:r>
            <a:r>
              <a:rPr lang="da-DK" altLang="da-DK" sz="1400" b="1" dirty="0">
                <a:solidFill>
                  <a:srgbClr val="008000"/>
                </a:solidFill>
              </a:rPr>
              <a:t>private</a:t>
            </a:r>
            <a:br>
              <a:rPr lang="da-DK" altLang="da-DK" sz="1400" b="1" dirty="0">
                <a:solidFill>
                  <a:srgbClr val="008000"/>
                </a:solidFill>
              </a:rPr>
            </a:br>
            <a:r>
              <a:rPr lang="da-DK" altLang="da-DK" sz="1400" b="1" dirty="0">
                <a:solidFill>
                  <a:srgbClr val="FF0000"/>
                </a:solidFill>
              </a:rPr>
              <a:t>(det eneste sted den kaldes, er i erklæringen af klassevariablen </a:t>
            </a:r>
            <a:r>
              <a:rPr lang="da-DK" altLang="da-DK" sz="1400" b="1" dirty="0" err="1">
                <a:solidFill>
                  <a:srgbClr val="008000"/>
                </a:solidFill>
              </a:rPr>
              <a:t>instance</a:t>
            </a:r>
            <a:r>
              <a:rPr lang="da-DK" altLang="da-DK" sz="1400" b="1" dirty="0">
                <a:solidFill>
                  <a:srgbClr val="FF0000"/>
                </a:solidFill>
              </a:rPr>
              <a:t>)</a:t>
            </a:r>
          </a:p>
        </p:txBody>
      </p:sp>
      <p:sp>
        <p:nvSpPr>
          <p:cNvPr id="7" name="Rectangle 28"/>
          <p:cNvSpPr>
            <a:spLocks noChangeArrowheads="1"/>
          </p:cNvSpPr>
          <p:nvPr/>
        </p:nvSpPr>
        <p:spPr bwMode="auto">
          <a:xfrm>
            <a:off x="3054322" y="2848613"/>
            <a:ext cx="2334934" cy="56231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8" name="Rectangle 28"/>
          <p:cNvSpPr>
            <a:spLocks noChangeArrowheads="1"/>
          </p:cNvSpPr>
          <p:nvPr/>
        </p:nvSpPr>
        <p:spPr bwMode="auto">
          <a:xfrm>
            <a:off x="3054321" y="1837961"/>
            <a:ext cx="5439045" cy="26553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9" name="Line 22"/>
          <p:cNvSpPr>
            <a:spLocks noChangeShapeType="1"/>
          </p:cNvSpPr>
          <p:nvPr/>
        </p:nvSpPr>
        <p:spPr bwMode="auto">
          <a:xfrm flipV="1">
            <a:off x="2463173" y="1973037"/>
            <a:ext cx="572888"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0" name="Text Box 21"/>
          <p:cNvSpPr txBox="1">
            <a:spLocks noChangeArrowheads="1"/>
          </p:cNvSpPr>
          <p:nvPr/>
        </p:nvSpPr>
        <p:spPr bwMode="auto">
          <a:xfrm>
            <a:off x="200107" y="1633714"/>
            <a:ext cx="25716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spc="-40" dirty="0">
                <a:solidFill>
                  <a:srgbClr val="008000"/>
                </a:solidFill>
              </a:rPr>
              <a:t>Klassevariabel</a:t>
            </a:r>
            <a:r>
              <a:rPr lang="da-DK" altLang="da-DK" sz="1400" b="1" spc="-40" dirty="0">
                <a:solidFill>
                  <a:srgbClr val="FF0000"/>
                </a:solidFill>
              </a:rPr>
              <a:t>, som peger på objekt af den ønskede type</a:t>
            </a:r>
          </a:p>
        </p:txBody>
      </p:sp>
      <p:sp>
        <p:nvSpPr>
          <p:cNvPr id="11" name="Rectangle 28"/>
          <p:cNvSpPr>
            <a:spLocks noChangeArrowheads="1"/>
          </p:cNvSpPr>
          <p:nvPr/>
        </p:nvSpPr>
        <p:spPr bwMode="auto">
          <a:xfrm>
            <a:off x="3054322" y="2142362"/>
            <a:ext cx="4543555" cy="66574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12" name="Line 22"/>
          <p:cNvSpPr>
            <a:spLocks noChangeShapeType="1"/>
          </p:cNvSpPr>
          <p:nvPr/>
        </p:nvSpPr>
        <p:spPr bwMode="auto">
          <a:xfrm>
            <a:off x="2051720" y="2362678"/>
            <a:ext cx="990321" cy="348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3" name="Text Box 21"/>
          <p:cNvSpPr txBox="1">
            <a:spLocks noChangeArrowheads="1"/>
          </p:cNvSpPr>
          <p:nvPr/>
        </p:nvSpPr>
        <p:spPr bwMode="auto">
          <a:xfrm>
            <a:off x="200107" y="2204864"/>
            <a:ext cx="196342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nSpc>
                <a:spcPct val="90000"/>
              </a:lnSpc>
              <a:spcBef>
                <a:spcPts val="0"/>
              </a:spcBef>
            </a:pPr>
            <a:r>
              <a:rPr lang="da-DK" altLang="da-DK" sz="1400" b="1" dirty="0">
                <a:solidFill>
                  <a:srgbClr val="008000"/>
                </a:solidFill>
              </a:rPr>
              <a:t>Klassemetode</a:t>
            </a:r>
            <a:r>
              <a:rPr lang="da-DK" altLang="da-DK" sz="1400" b="1" dirty="0">
                <a:solidFill>
                  <a:srgbClr val="FF0000"/>
                </a:solidFill>
              </a:rPr>
              <a:t>, som returnerer objektet</a:t>
            </a:r>
          </a:p>
        </p:txBody>
      </p:sp>
      <p:sp>
        <p:nvSpPr>
          <p:cNvPr id="14" name="Slide Number Placeholder 1"/>
          <p:cNvSpPr>
            <a:spLocks noGrp="1"/>
          </p:cNvSpPr>
          <p:nvPr>
            <p:ph type="sldNum" sz="quarter" idx="4294967295"/>
          </p:nvPr>
        </p:nvSpPr>
        <p:spPr>
          <a:xfrm>
            <a:off x="8532440" y="6308601"/>
            <a:ext cx="611560" cy="457200"/>
          </a:xfrm>
          <a:prstGeom prst="rect">
            <a:avLst/>
          </a:prstGeom>
        </p:spPr>
        <p:txBody>
          <a:bodyPr/>
          <a:lstStyle/>
          <a:p>
            <a:pPr>
              <a:defRPr/>
            </a:pPr>
            <a:fld id="{2CA5836E-6711-417F-AF48-31ACC3CF4030}" type="slidenum">
              <a:rPr lang="da-DK" altLang="da-DK" smtClean="0"/>
              <a:pPr>
                <a:defRPr/>
              </a:pPr>
              <a:t>9</a:t>
            </a:fld>
            <a:endParaRPr lang="da-DK" altLang="da-DK" dirty="0"/>
          </a:p>
        </p:txBody>
      </p:sp>
      <p:sp>
        <p:nvSpPr>
          <p:cNvPr id="17" name="Text Box 21"/>
          <p:cNvSpPr txBox="1">
            <a:spLocks noChangeArrowheads="1"/>
          </p:cNvSpPr>
          <p:nvPr/>
        </p:nvSpPr>
        <p:spPr bwMode="auto">
          <a:xfrm>
            <a:off x="339836" y="6109580"/>
            <a:ext cx="4121627"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Alternativt kan man undlade klassemetoden og i stedet </a:t>
            </a:r>
            <a:r>
              <a:rPr lang="da-DK" altLang="da-DK" sz="1400" b="1">
                <a:solidFill>
                  <a:srgbClr val="0000FF"/>
                </a:solidFill>
              </a:rPr>
              <a:t>gøre klassevariablen </a:t>
            </a:r>
            <a:r>
              <a:rPr lang="da-DK" altLang="da-DK" sz="1400" b="1" dirty="0">
                <a:solidFill>
                  <a:srgbClr val="0000FF"/>
                </a:solidFill>
              </a:rPr>
              <a:t>public og final</a:t>
            </a:r>
          </a:p>
        </p:txBody>
      </p:sp>
      <p:sp>
        <p:nvSpPr>
          <p:cNvPr id="19" name="Rectangle 3"/>
          <p:cNvSpPr txBox="1">
            <a:spLocks noChangeArrowheads="1"/>
          </p:cNvSpPr>
          <p:nvPr/>
        </p:nvSpPr>
        <p:spPr bwMode="auto">
          <a:xfrm>
            <a:off x="441605" y="4104948"/>
            <a:ext cx="8362505" cy="128571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Bemærk</a:t>
            </a:r>
          </a:p>
          <a:p>
            <a:pPr marL="665163" lvl="1" indent="-265113">
              <a:spcBef>
                <a:spcPts val="200"/>
              </a:spcBef>
            </a:pPr>
            <a:r>
              <a:rPr lang="da-DK" altLang="da-DK" sz="1800" kern="0" dirty="0">
                <a:ea typeface="ＭＳ Ｐゴシック" pitchFamily="34" charset="-128"/>
              </a:rPr>
              <a:t>Hvis </a:t>
            </a:r>
            <a:r>
              <a:rPr lang="da-DK" altLang="da-DK" sz="1800" b="1" kern="0" dirty="0" err="1">
                <a:solidFill>
                  <a:srgbClr val="008000"/>
                </a:solidFill>
                <a:ea typeface="ＭＳ Ｐゴシック" pitchFamily="34" charset="-128"/>
              </a:rPr>
              <a:t>getInstance</a:t>
            </a:r>
            <a:r>
              <a:rPr lang="da-DK" altLang="da-DK" sz="1800" kern="0" dirty="0">
                <a:ea typeface="ＭＳ Ｐゴシック" pitchFamily="34" charset="-128"/>
              </a:rPr>
              <a:t> havde været en almindelig instansmetode skulle man have Parser objektet for at kunne kalde </a:t>
            </a:r>
            <a:r>
              <a:rPr lang="da-DK" altLang="da-DK" sz="1800" kern="0" dirty="0" err="1">
                <a:ea typeface="ＭＳ Ｐゴシック" pitchFamily="34" charset="-128"/>
              </a:rPr>
              <a:t>getInstance</a:t>
            </a:r>
            <a:r>
              <a:rPr lang="da-DK" altLang="da-DK" sz="1800" kern="0" dirty="0">
                <a:ea typeface="ＭＳ Ｐゴシック" pitchFamily="34" charset="-128"/>
              </a:rPr>
              <a:t> (hvilket ikke giver mening)</a:t>
            </a:r>
          </a:p>
          <a:p>
            <a:pPr marL="665163" lvl="1" indent="-265113">
              <a:spcBef>
                <a:spcPts val="1200"/>
              </a:spcBef>
            </a:pPr>
            <a:r>
              <a:rPr lang="da-DK" altLang="da-DK" sz="1800" kern="0" dirty="0">
                <a:ea typeface="ＭＳ Ｐゴシック" pitchFamily="34" charset="-128"/>
              </a:rPr>
              <a:t>Hvis </a:t>
            </a:r>
            <a:r>
              <a:rPr lang="da-DK" altLang="da-DK" sz="1800" b="1" kern="0" dirty="0" err="1">
                <a:solidFill>
                  <a:srgbClr val="008000"/>
                </a:solidFill>
                <a:ea typeface="ＭＳ Ｐゴシック" pitchFamily="34" charset="-128"/>
              </a:rPr>
              <a:t>instance</a:t>
            </a:r>
            <a:r>
              <a:rPr lang="da-DK" altLang="da-DK" sz="1800" kern="0" dirty="0">
                <a:ea typeface="ＭＳ Ｐゴシック" pitchFamily="34" charset="-128"/>
              </a:rPr>
              <a:t> havde været en feltvariabel ville </a:t>
            </a:r>
            <a:r>
              <a:rPr lang="da-DK" altLang="da-DK" sz="1800" kern="0" dirty="0" err="1">
                <a:ea typeface="ＭＳ Ｐゴシック" pitchFamily="34" charset="-128"/>
              </a:rPr>
              <a:t>getInstance</a:t>
            </a:r>
            <a:r>
              <a:rPr lang="da-DK" altLang="da-DK" sz="1800" kern="0" dirty="0">
                <a:ea typeface="ＭＳ Ｐゴシック" pitchFamily="34" charset="-128"/>
              </a:rPr>
              <a:t> ikke have adgang til den og derudover ville der aldrig blive lavet et Parser objekt</a:t>
            </a:r>
          </a:p>
        </p:txBody>
      </p:sp>
      <p:sp>
        <p:nvSpPr>
          <p:cNvPr id="20" name="Text Box 4"/>
          <p:cNvSpPr txBox="1">
            <a:spLocks noChangeArrowheads="1"/>
          </p:cNvSpPr>
          <p:nvPr/>
        </p:nvSpPr>
        <p:spPr bwMode="auto">
          <a:xfrm>
            <a:off x="4412353" y="3732951"/>
            <a:ext cx="4153240"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chemeClr val="tx1"/>
                </a:solidFill>
                <a:latin typeface="Courier New" pitchFamily="49" charset="0"/>
              </a:rPr>
              <a:t>Parser p = </a:t>
            </a:r>
            <a:r>
              <a:rPr lang="en-US" altLang="da-DK" sz="1600" b="1" dirty="0" err="1">
                <a:solidFill>
                  <a:schemeClr val="tx1"/>
                </a:solidFill>
                <a:latin typeface="Courier New" pitchFamily="49" charset="0"/>
              </a:rPr>
              <a:t>Parser.getInstance</a:t>
            </a: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21" name="Line 22"/>
          <p:cNvSpPr>
            <a:spLocks noChangeShapeType="1"/>
          </p:cNvSpPr>
          <p:nvPr/>
        </p:nvSpPr>
        <p:spPr bwMode="auto">
          <a:xfrm flipV="1">
            <a:off x="3980306" y="3903318"/>
            <a:ext cx="364312"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22" name="Text Box 21"/>
          <p:cNvSpPr txBox="1">
            <a:spLocks noChangeArrowheads="1"/>
          </p:cNvSpPr>
          <p:nvPr/>
        </p:nvSpPr>
        <p:spPr bwMode="auto">
          <a:xfrm>
            <a:off x="386052" y="3774069"/>
            <a:ext cx="367240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nSpc>
                <a:spcPct val="90000"/>
              </a:lnSpc>
              <a:spcBef>
                <a:spcPts val="0"/>
              </a:spcBef>
            </a:pPr>
            <a:r>
              <a:rPr lang="da-DK" altLang="da-DK" sz="1400" b="1" dirty="0">
                <a:solidFill>
                  <a:srgbClr val="0000FF"/>
                </a:solidFill>
              </a:rPr>
              <a:t>Parser objektet tilgås via klassemetoden</a:t>
            </a:r>
          </a:p>
        </p:txBody>
      </p:sp>
      <p:sp>
        <p:nvSpPr>
          <p:cNvPr id="23" name="Text Box 4"/>
          <p:cNvSpPr txBox="1">
            <a:spLocks noChangeArrowheads="1"/>
          </p:cNvSpPr>
          <p:nvPr/>
        </p:nvSpPr>
        <p:spPr bwMode="auto">
          <a:xfrm>
            <a:off x="4397402" y="5077657"/>
            <a:ext cx="3600400"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chemeClr val="tx1"/>
                </a:solidFill>
                <a:latin typeface="Courier New" pitchFamily="49" charset="0"/>
              </a:rPr>
              <a:t>Parser p = </a:t>
            </a:r>
            <a:r>
              <a:rPr lang="en-US" altLang="da-DK" sz="1600" b="1" dirty="0" err="1">
                <a:solidFill>
                  <a:schemeClr val="tx1"/>
                </a:solidFill>
                <a:latin typeface="Courier New" pitchFamily="49" charset="0"/>
              </a:rPr>
              <a:t>p.getInstance</a:t>
            </a: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25" name="Line 22"/>
          <p:cNvSpPr>
            <a:spLocks noChangeShapeType="1"/>
          </p:cNvSpPr>
          <p:nvPr/>
        </p:nvSpPr>
        <p:spPr bwMode="auto">
          <a:xfrm>
            <a:off x="7436690" y="1312983"/>
            <a:ext cx="220296" cy="52497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26" name="Text Box 21"/>
          <p:cNvSpPr txBox="1">
            <a:spLocks noChangeArrowheads="1"/>
          </p:cNvSpPr>
          <p:nvPr/>
        </p:nvSpPr>
        <p:spPr bwMode="auto">
          <a:xfrm>
            <a:off x="4060886" y="1003833"/>
            <a:ext cx="424216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Klassevariabel initialiseres med det samme, dvs. ved starten af programudførelsen</a:t>
            </a:r>
          </a:p>
        </p:txBody>
      </p:sp>
      <p:sp>
        <p:nvSpPr>
          <p:cNvPr id="27" name="Text Box 21"/>
          <p:cNvSpPr txBox="1">
            <a:spLocks noChangeArrowheads="1"/>
          </p:cNvSpPr>
          <p:nvPr/>
        </p:nvSpPr>
        <p:spPr bwMode="auto">
          <a:xfrm>
            <a:off x="4607178" y="6117396"/>
            <a:ext cx="3959863"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Man kan også </a:t>
            </a:r>
            <a:r>
              <a:rPr lang="da-DK" altLang="da-DK" sz="1400" b="1" dirty="0" err="1">
                <a:solidFill>
                  <a:srgbClr val="0000FF"/>
                </a:solidFill>
              </a:rPr>
              <a:t>inplementere</a:t>
            </a:r>
            <a:r>
              <a:rPr lang="da-DK" altLang="da-DK" sz="1400" b="1" dirty="0">
                <a:solidFill>
                  <a:srgbClr val="0000FF"/>
                </a:solidFill>
              </a:rPr>
              <a:t> en Singleton som en </a:t>
            </a:r>
            <a:r>
              <a:rPr lang="da-DK" altLang="da-DK" sz="1400" b="1" dirty="0" err="1">
                <a:solidFill>
                  <a:srgbClr val="0000FF"/>
                </a:solidFill>
              </a:rPr>
              <a:t>enumeration</a:t>
            </a:r>
            <a:r>
              <a:rPr lang="da-DK" altLang="da-DK" sz="1400" b="1" dirty="0">
                <a:solidFill>
                  <a:srgbClr val="0000FF"/>
                </a:solidFill>
              </a:rPr>
              <a:t>, der kun har ét element</a:t>
            </a:r>
          </a:p>
        </p:txBody>
      </p:sp>
    </p:spTree>
    <p:extLst>
      <p:ext uri="{BB962C8B-B14F-4D97-AF65-F5344CB8AC3E}">
        <p14:creationId xmlns:p14="http://schemas.microsoft.com/office/powerpoint/2010/main" val="2500432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7" grpId="0" animBg="1"/>
    </p:bldLst>
  </p:timing>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66"/>
          </a:solidFill>
          <a:prstDash val="solid"/>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2000" b="0" i="0" u="none" strike="noStrike" cap="none" normalizeH="0" baseline="0">
            <a:ln>
              <a:noFill/>
            </a:ln>
            <a:solidFill>
              <a:srgbClr val="A50021"/>
            </a:solidFill>
            <a:effectLst/>
            <a:latin typeface="Arial" pitchFamily="-106" charset="0"/>
          </a:defRPr>
        </a:defPPr>
      </a:lstStyle>
    </a:spDef>
    <a:lnDef>
      <a:spPr bwMode="auto">
        <a:xfrm>
          <a:off x="0" y="0"/>
          <a:ext cx="1" cy="1"/>
        </a:xfrm>
        <a:custGeom>
          <a:avLst/>
          <a:gdLst/>
          <a:ahLst/>
          <a:cxnLst/>
          <a:rect l="0" t="0" r="0" b="0"/>
          <a:pathLst/>
        </a:custGeom>
        <a:noFill/>
        <a:ln w="9525" cap="flat" cmpd="sng" algn="ctr">
          <a:solidFill>
            <a:srgbClr val="000066"/>
          </a:solidFill>
          <a:prstDash val="solid"/>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2000" b="0" i="0" u="none" strike="noStrike" cap="none" normalizeH="0" baseline="0">
            <a:ln>
              <a:noFill/>
            </a:ln>
            <a:solidFill>
              <a:srgbClr val="A50021"/>
            </a:solidFill>
            <a:effectLst/>
            <a:latin typeface="Arial" pitchFamily="-106"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659a008-7c21-4ee3-a745-e38581e1310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56836BC33D1E5846BD77C269C61838DB" ma:contentTypeVersion="15" ma:contentTypeDescription="Opret et nyt dokument." ma:contentTypeScope="" ma:versionID="312142c121a79ad47b84fd5eef3bff82">
  <xsd:schema xmlns:xsd="http://www.w3.org/2001/XMLSchema" xmlns:xs="http://www.w3.org/2001/XMLSchema" xmlns:p="http://schemas.microsoft.com/office/2006/metadata/properties" xmlns:ns3="f659a008-7c21-4ee3-a745-e38581e13101" xmlns:ns4="e064323b-8959-406a-a3e9-bb6e93638192" targetNamespace="http://schemas.microsoft.com/office/2006/metadata/properties" ma:root="true" ma:fieldsID="d8b41bb9140ab12135cf079bb511cb4a" ns3:_="" ns4:_="">
    <xsd:import namespace="f659a008-7c21-4ee3-a745-e38581e13101"/>
    <xsd:import namespace="e064323b-8959-406a-a3e9-bb6e9363819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_activity" minOccurs="0"/>
                <xsd:element ref="ns3:MediaServiceObjectDetectorVersions" minOccurs="0"/>
                <xsd:element ref="ns3:MediaServiceGenerationTime" minOccurs="0"/>
                <xsd:element ref="ns3:MediaServiceEventHashCode" minOccurs="0"/>
                <xsd:element ref="ns3:MediaServiceSystem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9a008-7c21-4ee3-a745-e38581e131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064323b-8959-406a-a3e9-bb6e93638192"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175003-5E3B-4863-9689-89F54CBCE1ED}">
  <ds:schemaRefs>
    <ds:schemaRef ds:uri="http://purl.org/dc/dcmitype/"/>
    <ds:schemaRef ds:uri="e064323b-8959-406a-a3e9-bb6e93638192"/>
    <ds:schemaRef ds:uri="http://schemas.microsoft.com/office/2006/metadata/properties"/>
    <ds:schemaRef ds:uri="http://purl.org/dc/elements/1.1/"/>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659a008-7c21-4ee3-a745-e38581e13101"/>
    <ds:schemaRef ds:uri="http://www.w3.org/XML/1998/namespace"/>
  </ds:schemaRefs>
</ds:datastoreItem>
</file>

<file path=customXml/itemProps2.xml><?xml version="1.0" encoding="utf-8"?>
<ds:datastoreItem xmlns:ds="http://schemas.openxmlformats.org/officeDocument/2006/customXml" ds:itemID="{6820EE06-3406-4841-A188-EF1CBCDCD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9a008-7c21-4ee3-a745-e38581e13101"/>
    <ds:schemaRef ds:uri="e064323b-8959-406a-a3e9-bb6e93638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A5EE7B-C8E6-40EA-97F3-E41C3FEFEF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13347</TotalTime>
  <Words>5337</Words>
  <Application>Microsoft Office PowerPoint</Application>
  <PresentationFormat>On-screen Show (4:3)</PresentationFormat>
  <Paragraphs>661</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ＭＳ Ｐゴシック</vt:lpstr>
      <vt:lpstr>Arial</vt:lpstr>
      <vt:lpstr>Courier New</vt:lpstr>
      <vt:lpstr>Monotype Sorts</vt:lpstr>
      <vt:lpstr>Symbol</vt:lpstr>
      <vt:lpstr>Times New Roman</vt:lpstr>
      <vt:lpstr>Standarddesign</vt:lpstr>
      <vt:lpstr>PowerPoint Presentation</vt:lpstr>
      <vt:lpstr>● Design af it systemer</vt:lpstr>
      <vt:lpstr>Navneord og udsagnsord</vt:lpstr>
      <vt:lpstr>Klasser og metoder</vt:lpstr>
      <vt:lpstr>Ansvarsområder og samarbejdspartnere</vt:lpstr>
      <vt:lpstr>● Designmønstre</vt:lpstr>
      <vt:lpstr>Anvendelse af designmønstre</vt:lpstr>
      <vt:lpstr>Singleton mønsteret</vt:lpstr>
      <vt:lpstr>Singleton mønsteret (implementation)</vt:lpstr>
      <vt:lpstr>Decorator mønsteret</vt:lpstr>
      <vt:lpstr>Decorator mønsteret (BufferedReader)</vt:lpstr>
      <vt:lpstr>Decorator mønsteret (BufferedReader fortsat)</vt:lpstr>
      <vt:lpstr>Decorator mønsteret (andet eksempel)</vt:lpstr>
      <vt:lpstr>Decorator mønsteret kontra nedarvning</vt:lpstr>
      <vt:lpstr>Factory method mønsteret</vt:lpstr>
      <vt:lpstr>Factory method mønsteret (Iterator)</vt:lpstr>
      <vt:lpstr>Observer mønsteret</vt:lpstr>
      <vt:lpstr>Observer mønsteret (fortsat)</vt:lpstr>
      <vt:lpstr>● Afleveringsopgave: Computerspil 5</vt:lpstr>
      <vt:lpstr>● Mundtlig eksamen</vt:lpstr>
      <vt:lpstr>Forløbet af eksamen</vt:lpstr>
      <vt:lpstr>Forberedelse til mundtlig eksamen</vt:lpstr>
      <vt:lpstr>Java kode eksempler</vt:lpstr>
      <vt:lpstr>Træning gør mester</vt:lpstr>
      <vt:lpstr>Gode råd omkring eksamen</vt:lpstr>
      <vt:lpstr>Gode råd omkring eksamen (fortsat)</vt:lpstr>
      <vt:lpstr>Gode råd omkring eksamen (fortsat)</vt:lpstr>
      <vt:lpstr>Du skal kunne forklare din kode</vt:lpstr>
      <vt:lpstr>Forberedelse til eksamen</vt:lpstr>
      <vt:lpstr>● Kursusevaluering – 97 har svaret ≈ 71%</vt:lpstr>
      <vt:lpstr>● Kursusevaluering – 97 har svaret ≈ 71%</vt:lpstr>
      <vt:lpstr>Kursusevaluering (fortsat)</vt:lpstr>
      <vt:lpstr>Kursusevaluering (arbejdsbyrde)</vt:lpstr>
      <vt:lpstr>● Fraktaler og Mandelbrotmængden</vt:lpstr>
      <vt:lpstr>Definition af Mandelbrotmængden</vt:lpstr>
      <vt:lpstr>Følgen for (a,b) = (0, 1)</vt:lpstr>
      <vt:lpstr>Følgen for (a,b) = (0, 1.01)</vt:lpstr>
      <vt:lpstr>Beregning af Mandelbrotmængden</vt:lpstr>
      <vt:lpstr>Sort/hvid algoritme (pseudokode)</vt:lpstr>
      <vt:lpstr>Mandelbrotmængdens egenskaber</vt:lpstr>
      <vt:lpstr>Algoritme med farver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Til sidst vil vi undersøge "halsen"</vt:lpstr>
      <vt:lpstr>PowerPoint Presentation</vt:lpstr>
    </vt:vector>
  </TitlesOfParts>
  <Company>DAIMI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Programmering  – fra instruktion til modellering</dc:title>
  <dc:creator>Michael E. Caspersen</dc:creator>
  <cp:lastModifiedBy>Kurt Jensen</cp:lastModifiedBy>
  <cp:revision>857</cp:revision>
  <cp:lastPrinted>2024-11-28T03:14:16Z</cp:lastPrinted>
  <dcterms:created xsi:type="dcterms:W3CDTF">2011-04-06T08:01:52Z</dcterms:created>
  <dcterms:modified xsi:type="dcterms:W3CDTF">2025-11-30T11:09:06Z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0x01010056836BC33D1E5846BD77C269C61838DB</vt:lpwstr>
  </property>
</Properties>
</file>